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27"/>
  </p:notesMasterIdLst>
  <p:handoutMasterIdLst>
    <p:handoutMasterId r:id="rId28"/>
  </p:handoutMasterIdLst>
  <p:sldIdLst>
    <p:sldId id="257" r:id="rId5"/>
    <p:sldId id="280" r:id="rId6"/>
    <p:sldId id="279" r:id="rId7"/>
    <p:sldId id="295" r:id="rId8"/>
    <p:sldId id="294" r:id="rId9"/>
    <p:sldId id="260" r:id="rId10"/>
    <p:sldId id="267" r:id="rId11"/>
    <p:sldId id="298" r:id="rId12"/>
    <p:sldId id="268" r:id="rId13"/>
    <p:sldId id="278" r:id="rId14"/>
    <p:sldId id="291" r:id="rId15"/>
    <p:sldId id="296" r:id="rId16"/>
    <p:sldId id="274" r:id="rId17"/>
    <p:sldId id="289" r:id="rId18"/>
    <p:sldId id="292" r:id="rId19"/>
    <p:sldId id="293" r:id="rId20"/>
    <p:sldId id="302" r:id="rId21"/>
    <p:sldId id="299" r:id="rId22"/>
    <p:sldId id="300" r:id="rId23"/>
    <p:sldId id="281" r:id="rId24"/>
    <p:sldId id="297" r:id="rId25"/>
    <p:sldId id="290" r:id="rId2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initials="K" lastIdx="7" clrIdx="0">
    <p:extLst>
      <p:ext uri="{19B8F6BF-5375-455C-9EA6-DF929625EA0E}">
        <p15:presenceInfo xmlns:p15="http://schemas.microsoft.com/office/powerpoint/2012/main" userId="S::kbennett34.304@o365.wpsapps.org::64b35678-84f2-4cc1-82f9-162e19522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FEFE"/>
    <a:srgbClr val="C7E4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7C55F-DA36-4533-9709-80BCF765A89F}" v="553" dt="2023-09-08T07:29:11.365"/>
    <p1510:client id="{65F07171-008F-4A2E-AF79-B8F0C168079F}" v="2" dt="2023-09-05T18:33:17.632"/>
    <p1510:client id="{70A30F59-F5AB-4B0C-A871-64AB6C2E8512}" v="212" dt="2023-09-05T18:42:15.498"/>
    <p1510:client id="{B25AB610-C690-4A0E-979A-26A0F333B28F}" v="641" dt="2023-09-06T15:25:30.080"/>
    <p1510:client id="{DED00148-8967-403F-97BF-37C161B7345A}" v="46" dt="2023-09-08T06:52:36.679"/>
  </p1510:revLst>
</p1510:revInfo>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orient="horz" pos="945"/>
        <p:guide orient="horz" pos="3888"/>
        <p:guide orient="horz" pos="192"/>
        <p:guide orient="horz" pos="1072"/>
        <p:guide pos="3839"/>
        <p:guide pos="704"/>
        <p:guide pos="7102"/>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9/8/2023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9/8/2023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Jewellery/hair accessories – red headbands </a:t>
            </a:r>
          </a:p>
          <a:p>
            <a:endParaRPr lang="en-GB"/>
          </a:p>
        </p:txBody>
      </p:sp>
      <p:sp>
        <p:nvSpPr>
          <p:cNvPr id="4" name="Slide Number Placeholder 3"/>
          <p:cNvSpPr>
            <a:spLocks noGrp="1"/>
          </p:cNvSpPr>
          <p:nvPr>
            <p:ph type="sldNum" sz="quarter" idx="5"/>
          </p:nvPr>
        </p:nvSpPr>
        <p:spPr/>
        <p:txBody>
          <a:bodyPr/>
          <a:lstStyle/>
          <a:p>
            <a:fld id="{B8796F01-7154-41E0-B48B-A6921757531A}" type="slidenum">
              <a:rPr lang="en-GB" smtClean="0"/>
              <a:pPr/>
              <a:t>3</a:t>
            </a:fld>
            <a:endParaRPr lang="en-GB"/>
          </a:p>
        </p:txBody>
      </p:sp>
    </p:spTree>
    <p:extLst>
      <p:ext uri="{BB962C8B-B14F-4D97-AF65-F5344CB8AC3E}">
        <p14:creationId xmlns:p14="http://schemas.microsoft.com/office/powerpoint/2010/main" val="2727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796F01-7154-41E0-B48B-A6921757531A}" type="slidenum">
              <a:rPr lang="en-GB" smtClean="0"/>
              <a:pPr/>
              <a:t>4</a:t>
            </a:fld>
            <a:endParaRPr lang="en-GB"/>
          </a:p>
        </p:txBody>
      </p:sp>
    </p:spTree>
    <p:extLst>
      <p:ext uri="{BB962C8B-B14F-4D97-AF65-F5344CB8AC3E}">
        <p14:creationId xmlns:p14="http://schemas.microsoft.com/office/powerpoint/2010/main" val="159781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796F01-7154-41E0-B48B-A6921757531A}" type="slidenum">
              <a:rPr lang="en-GB" smtClean="0"/>
              <a:pPr/>
              <a:t>5</a:t>
            </a:fld>
            <a:endParaRPr lang="en-GB"/>
          </a:p>
        </p:txBody>
      </p:sp>
    </p:spTree>
    <p:extLst>
      <p:ext uri="{BB962C8B-B14F-4D97-AF65-F5344CB8AC3E}">
        <p14:creationId xmlns:p14="http://schemas.microsoft.com/office/powerpoint/2010/main" val="417001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Aim to allow more children to attend a club rather than one pupil to attend multiple (fairness)</a:t>
            </a:r>
          </a:p>
        </p:txBody>
      </p:sp>
      <p:sp>
        <p:nvSpPr>
          <p:cNvPr id="4" name="Slide Number Placeholder 3"/>
          <p:cNvSpPr>
            <a:spLocks noGrp="1"/>
          </p:cNvSpPr>
          <p:nvPr>
            <p:ph type="sldNum" sz="quarter" idx="5"/>
          </p:nvPr>
        </p:nvSpPr>
        <p:spPr/>
        <p:txBody>
          <a:bodyPr/>
          <a:lstStyle/>
          <a:p>
            <a:fld id="{B8796F01-7154-41E0-B48B-A6921757531A}" type="slidenum">
              <a:rPr lang="en-GB" smtClean="0"/>
              <a:pPr/>
              <a:t>15</a:t>
            </a:fld>
            <a:endParaRPr lang="en-GB"/>
          </a:p>
        </p:txBody>
      </p:sp>
    </p:spTree>
    <p:extLst>
      <p:ext uri="{BB962C8B-B14F-4D97-AF65-F5344CB8AC3E}">
        <p14:creationId xmlns:p14="http://schemas.microsoft.com/office/powerpoint/2010/main" val="2039379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5" name="Date Placeholder 4"/>
          <p:cNvSpPr>
            <a:spLocks noGrp="1"/>
          </p:cNvSpPr>
          <p:nvPr>
            <p:ph type="dt" sz="half" idx="10"/>
          </p:nvPr>
        </p:nvSpPr>
        <p:spPr/>
        <p:txBody>
          <a:bodyPr/>
          <a:lstStyle/>
          <a:p>
            <a:fld id="{5706A09E-12D5-4B1D-B8BB-C300B1DDD423}" type="datetime1">
              <a:rPr lang="en-US" smtClean="0"/>
              <a:t>9/8/2023</a:t>
            </a:fld>
            <a:endParaRPr lang="en-US"/>
          </a:p>
        </p:txBody>
      </p:sp>
      <p:sp>
        <p:nvSpPr>
          <p:cNvPr id="7" name="Footer Placeholder 6"/>
          <p:cNvSpPr>
            <a:spLocks noGrp="1"/>
          </p:cNvSpPr>
          <p:nvPr>
            <p:ph type="ftr" sz="quarter" idx="11"/>
          </p:nvPr>
        </p:nvSpPr>
        <p:spPr/>
        <p:txBody>
          <a:bodyPr/>
          <a:lstStyle/>
          <a:p>
            <a:r>
              <a:rPr lang="en-US"/>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t>9/8/2023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t>9/8/2023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9/8/2023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 name="Date Placeholder 1"/>
          <p:cNvSpPr>
            <a:spLocks noGrp="1"/>
          </p:cNvSpPr>
          <p:nvPr>
            <p:ph type="dt" sz="half" idx="10"/>
          </p:nvPr>
        </p:nvSpPr>
        <p:spPr/>
        <p:txBody>
          <a:bodyPr/>
          <a:lstStyle/>
          <a:p>
            <a:fld id="{B07CEF46-0123-4A75-9835-49DC49D53DE2}" type="datetime1">
              <a:rPr lang="en-US" smtClean="0"/>
              <a:t>9/8/2023</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8"/>
            <a:endParaRPr/>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t>9/8/2023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t>9/8/2023</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9/8/2023</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9/8/2023</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9/8/2023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9/8/2023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9/8/2023</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wembleyprimary.co.uk/news/year-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internetmatter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6645" y="-1649413"/>
            <a:ext cx="7008574" cy="3298825"/>
          </a:xfrm>
        </p:spPr>
        <p:txBody>
          <a:bodyPr/>
          <a:lstStyle/>
          <a:p>
            <a:r>
              <a:rPr lang="en-US"/>
              <a:t>Meet the Teacher</a:t>
            </a:r>
            <a:br>
              <a:rPr lang="en-US"/>
            </a:br>
            <a:r>
              <a:rPr lang="en-US"/>
              <a:t>2023-2024</a:t>
            </a:r>
          </a:p>
        </p:txBody>
      </p:sp>
      <p:sp>
        <p:nvSpPr>
          <p:cNvPr id="5" name="Subtitle 4"/>
          <p:cNvSpPr>
            <a:spLocks noGrp="1"/>
          </p:cNvSpPr>
          <p:nvPr>
            <p:ph type="subTitle" idx="1"/>
          </p:nvPr>
        </p:nvSpPr>
        <p:spPr>
          <a:xfrm>
            <a:off x="4776645" y="1649412"/>
            <a:ext cx="7412180" cy="5019948"/>
          </a:xfrm>
        </p:spPr>
        <p:txBody>
          <a:bodyPr>
            <a:normAutofit/>
          </a:bodyPr>
          <a:lstStyle/>
          <a:p>
            <a:r>
              <a:rPr lang="en-US" sz="2000" b="1" u="sng"/>
              <a:t>Year 6</a:t>
            </a:r>
          </a:p>
          <a:p>
            <a:r>
              <a:rPr lang="en-US" sz="2000" err="1"/>
              <a:t>Mrs</a:t>
            </a:r>
            <a:r>
              <a:rPr lang="en-US" sz="2000"/>
              <a:t> Atkinson </a:t>
            </a:r>
          </a:p>
          <a:p>
            <a:endParaRPr lang="en-US" sz="2000"/>
          </a:p>
          <a:p>
            <a:r>
              <a:rPr lang="en-US" sz="2000" err="1"/>
              <a:t>Mrs</a:t>
            </a:r>
            <a:r>
              <a:rPr lang="en-US" sz="2000"/>
              <a:t> Mentore – </a:t>
            </a:r>
            <a:r>
              <a:rPr lang="en-US" sz="2000" err="1"/>
              <a:t>Mrs</a:t>
            </a:r>
            <a:r>
              <a:rPr lang="en-US" sz="2000"/>
              <a:t> Saleem and Miss E</a:t>
            </a:r>
          </a:p>
          <a:p>
            <a:r>
              <a:rPr lang="en-US" sz="2000" err="1"/>
              <a:t>Mr</a:t>
            </a:r>
            <a:r>
              <a:rPr lang="en-US" sz="2000"/>
              <a:t> Horwood</a:t>
            </a:r>
          </a:p>
          <a:p>
            <a:r>
              <a:rPr lang="en-US" sz="2000"/>
              <a:t>Miss Khatun-Ali -  Miss Eva</a:t>
            </a:r>
          </a:p>
          <a:p>
            <a:r>
              <a:rPr lang="en-US" sz="2000"/>
              <a:t>Miss </a:t>
            </a:r>
            <a:r>
              <a:rPr lang="en-US" sz="2000" err="1"/>
              <a:t>Salloub</a:t>
            </a:r>
            <a:r>
              <a:rPr lang="en-US" sz="2000"/>
              <a:t> – </a:t>
            </a:r>
            <a:r>
              <a:rPr lang="en-US" sz="2000" err="1"/>
              <a:t>Mrs</a:t>
            </a:r>
            <a:r>
              <a:rPr lang="en-US" sz="2000"/>
              <a:t> </a:t>
            </a:r>
            <a:r>
              <a:rPr lang="en-US" sz="2000" err="1"/>
              <a:t>Debbih</a:t>
            </a:r>
            <a:endParaRPr lang="en-US" sz="2000"/>
          </a:p>
          <a:p>
            <a:endParaRPr lang="en-US" sz="2000"/>
          </a:p>
          <a:p>
            <a:r>
              <a:rPr lang="en-US" sz="2000" err="1"/>
              <a:t>Mrs</a:t>
            </a:r>
            <a:r>
              <a:rPr lang="en-US" sz="2000"/>
              <a:t> Butt</a:t>
            </a:r>
          </a:p>
          <a:p>
            <a:r>
              <a:rPr lang="en-US" sz="2000" err="1"/>
              <a:t>Mrs</a:t>
            </a:r>
            <a:r>
              <a:rPr lang="en-US" sz="2000"/>
              <a:t> Julien</a:t>
            </a:r>
          </a:p>
          <a:p>
            <a:endParaRPr lang="en-US" sz="2000"/>
          </a:p>
          <a:p>
            <a:r>
              <a:rPr lang="en-US" sz="2000" b="1" u="sng"/>
              <a:t>PPA Teachers</a:t>
            </a:r>
          </a:p>
          <a:p>
            <a:r>
              <a:rPr lang="en-US" sz="2000" err="1"/>
              <a:t>Mr</a:t>
            </a:r>
            <a:r>
              <a:rPr lang="en-US" sz="2000"/>
              <a:t> Thomas</a:t>
            </a:r>
          </a:p>
          <a:p>
            <a:r>
              <a:rPr lang="en-US" sz="2000"/>
              <a:t>Miss McCauley</a:t>
            </a:r>
          </a:p>
          <a:p>
            <a:r>
              <a:rPr lang="en-US" sz="2000"/>
              <a:t>Miss Haines</a:t>
            </a:r>
          </a:p>
          <a:p>
            <a:r>
              <a:rPr lang="en-US" sz="2000"/>
              <a:t>Brent Music Teacher</a:t>
            </a:r>
          </a:p>
          <a:p>
            <a:endParaRPr lang="en-US" sz="2000"/>
          </a:p>
          <a:p>
            <a:endParaRPr lang="en-US" sz="2000"/>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A278-4A56-40D3-8F73-0055AAA14B50}"/>
              </a:ext>
            </a:extLst>
          </p:cNvPr>
          <p:cNvSpPr>
            <a:spLocks noGrp="1"/>
          </p:cNvSpPr>
          <p:nvPr>
            <p:ph type="title"/>
          </p:nvPr>
        </p:nvSpPr>
        <p:spPr/>
        <p:txBody>
          <a:bodyPr/>
          <a:lstStyle/>
          <a:p>
            <a:r>
              <a:rPr lang="en-GB"/>
              <a:t>Reading</a:t>
            </a:r>
          </a:p>
        </p:txBody>
      </p:sp>
      <p:sp>
        <p:nvSpPr>
          <p:cNvPr id="3" name="Content Placeholder 2">
            <a:extLst>
              <a:ext uri="{FF2B5EF4-FFF2-40B4-BE49-F238E27FC236}">
                <a16:creationId xmlns:a16="http://schemas.microsoft.com/office/drawing/2014/main" id="{AE5A7F57-7C4B-4696-ABAB-5D8B56F2FE02}"/>
              </a:ext>
            </a:extLst>
          </p:cNvPr>
          <p:cNvSpPr>
            <a:spLocks noGrp="1"/>
          </p:cNvSpPr>
          <p:nvPr>
            <p:ph idx="1"/>
          </p:nvPr>
        </p:nvSpPr>
        <p:spPr>
          <a:xfrm>
            <a:off x="220368" y="1844824"/>
            <a:ext cx="9690468" cy="4470400"/>
          </a:xfrm>
        </p:spPr>
        <p:txBody>
          <a:bodyPr>
            <a:normAutofit fontScale="85000" lnSpcReduction="20000"/>
          </a:bodyPr>
          <a:lstStyle/>
          <a:p>
            <a:r>
              <a:rPr lang="en-GB"/>
              <a:t>You will be expected to read for at least 30 minutes every day.  This should be a banded book. </a:t>
            </a:r>
          </a:p>
          <a:p>
            <a:r>
              <a:rPr lang="en-GB"/>
              <a:t>Your child needs to fill in their reading record every night with a summary of what they have read and any new vocabulary they have acquired. </a:t>
            </a:r>
          </a:p>
          <a:p>
            <a:r>
              <a:rPr lang="en-GB"/>
              <a:t>Children’s book bands are determined upon performance in class and on assessments. </a:t>
            </a:r>
          </a:p>
          <a:p>
            <a:endParaRPr lang="en-GB"/>
          </a:p>
          <a:p>
            <a:endParaRPr lang="en-GB"/>
          </a:p>
          <a:p>
            <a:endParaRPr lang="en-GB"/>
          </a:p>
          <a:p>
            <a:r>
              <a:rPr lang="en-GB"/>
              <a:t>Teachers will regularly check reading records.  </a:t>
            </a:r>
          </a:p>
          <a:p>
            <a:r>
              <a:rPr lang="en-GB"/>
              <a:t>Please bring reading records to school every day.</a:t>
            </a:r>
          </a:p>
        </p:txBody>
      </p:sp>
      <p:graphicFrame>
        <p:nvGraphicFramePr>
          <p:cNvPr id="4" name="Table 4">
            <a:extLst>
              <a:ext uri="{FF2B5EF4-FFF2-40B4-BE49-F238E27FC236}">
                <a16:creationId xmlns:a16="http://schemas.microsoft.com/office/drawing/2014/main" id="{83FF6436-987D-40D3-AF54-9FBBD54D9112}"/>
              </a:ext>
            </a:extLst>
          </p:cNvPr>
          <p:cNvGraphicFramePr>
            <a:graphicFrameLocks noGrp="1"/>
          </p:cNvGraphicFramePr>
          <p:nvPr>
            <p:extLst>
              <p:ext uri="{D42A27DB-BD31-4B8C-83A1-F6EECF244321}">
                <p14:modId xmlns:p14="http://schemas.microsoft.com/office/powerpoint/2010/main" val="1418080950"/>
              </p:ext>
            </p:extLst>
          </p:nvPr>
        </p:nvGraphicFramePr>
        <p:xfrm>
          <a:off x="693812" y="4005064"/>
          <a:ext cx="8125884" cy="1188720"/>
        </p:xfrm>
        <a:graphic>
          <a:graphicData uri="http://schemas.openxmlformats.org/drawingml/2006/table">
            <a:tbl>
              <a:tblPr firstRow="1" bandRow="1">
                <a:tableStyleId>{BDBED569-4797-4DF1-A0F4-6AAB3CD982D8}</a:tableStyleId>
              </a:tblPr>
              <a:tblGrid>
                <a:gridCol w="2708628">
                  <a:extLst>
                    <a:ext uri="{9D8B030D-6E8A-4147-A177-3AD203B41FA5}">
                      <a16:colId xmlns:a16="http://schemas.microsoft.com/office/drawing/2014/main" val="1314971943"/>
                    </a:ext>
                  </a:extLst>
                </a:gridCol>
                <a:gridCol w="5417256">
                  <a:extLst>
                    <a:ext uri="{9D8B030D-6E8A-4147-A177-3AD203B41FA5}">
                      <a16:colId xmlns:a16="http://schemas.microsoft.com/office/drawing/2014/main" val="2702386517"/>
                    </a:ext>
                  </a:extLst>
                </a:gridCol>
              </a:tblGrid>
              <a:tr h="1015583">
                <a:tc>
                  <a:txBody>
                    <a:bodyPr/>
                    <a:lstStyle/>
                    <a:p>
                      <a:r>
                        <a:rPr lang="en-GB" sz="1800"/>
                        <a:t>9/9/2023</a:t>
                      </a:r>
                    </a:p>
                    <a:p>
                      <a:endParaRPr lang="en-GB" sz="1800"/>
                    </a:p>
                    <a:p>
                      <a:r>
                        <a:rPr lang="en-GB" sz="1800"/>
                        <a:t>Star Light</a:t>
                      </a:r>
                    </a:p>
                    <a:p>
                      <a:r>
                        <a:rPr lang="en-GB" sz="1800"/>
                        <a:t>p.5-25</a:t>
                      </a:r>
                    </a:p>
                  </a:txBody>
                  <a:tcPr/>
                </a:tc>
                <a:tc>
                  <a:txBody>
                    <a:bodyPr/>
                    <a:lstStyle/>
                    <a:p>
                      <a:r>
                        <a:rPr lang="en-GB" sz="1800"/>
                        <a:t>Vital – extremely important</a:t>
                      </a:r>
                    </a:p>
                    <a:p>
                      <a:r>
                        <a:rPr lang="en-GB" sz="1800"/>
                        <a:t>Treacherous – very dangerous</a:t>
                      </a:r>
                    </a:p>
                    <a:p>
                      <a:r>
                        <a:rPr lang="en-GB" sz="1800"/>
                        <a:t>The impression I get of the witch is that she is old because ‘her withered hand’</a:t>
                      </a:r>
                    </a:p>
                  </a:txBody>
                  <a:tcPr/>
                </a:tc>
                <a:extLst>
                  <a:ext uri="{0D108BD9-81ED-4DB2-BD59-A6C34878D82A}">
                    <a16:rowId xmlns:a16="http://schemas.microsoft.com/office/drawing/2014/main" val="1073914915"/>
                  </a:ext>
                </a:extLst>
              </a:tr>
            </a:tbl>
          </a:graphicData>
        </a:graphic>
      </p:graphicFrame>
    </p:spTree>
    <p:extLst>
      <p:ext uri="{BB962C8B-B14F-4D97-AF65-F5344CB8AC3E}">
        <p14:creationId xmlns:p14="http://schemas.microsoft.com/office/powerpoint/2010/main" val="427819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A7D3-4577-4863-AF4F-2AE790604E61}"/>
              </a:ext>
            </a:extLst>
          </p:cNvPr>
          <p:cNvSpPr>
            <a:spLocks noGrp="1"/>
          </p:cNvSpPr>
          <p:nvPr>
            <p:ph type="title"/>
          </p:nvPr>
        </p:nvSpPr>
        <p:spPr/>
        <p:txBody>
          <a:bodyPr/>
          <a:lstStyle/>
          <a:p>
            <a:r>
              <a:rPr lang="en-GB"/>
              <a:t>Home Learning</a:t>
            </a:r>
          </a:p>
        </p:txBody>
      </p:sp>
      <p:sp>
        <p:nvSpPr>
          <p:cNvPr id="3" name="Content Placeholder 2">
            <a:extLst>
              <a:ext uri="{FF2B5EF4-FFF2-40B4-BE49-F238E27FC236}">
                <a16:creationId xmlns:a16="http://schemas.microsoft.com/office/drawing/2014/main" id="{A5809C8C-A0C0-4DE1-AAE0-EF05AF48CD1B}"/>
              </a:ext>
            </a:extLst>
          </p:cNvPr>
          <p:cNvSpPr>
            <a:spLocks noGrp="1"/>
          </p:cNvSpPr>
          <p:nvPr>
            <p:ph idx="1"/>
          </p:nvPr>
        </p:nvSpPr>
        <p:spPr>
          <a:xfrm>
            <a:off x="556491" y="1689224"/>
            <a:ext cx="5176241" cy="4836120"/>
          </a:xfrm>
        </p:spPr>
        <p:txBody>
          <a:bodyPr>
            <a:normAutofit fontScale="92500" lnSpcReduction="10000"/>
          </a:bodyPr>
          <a:lstStyle/>
          <a:p>
            <a:r>
              <a:rPr lang="en-GB"/>
              <a:t>Reading – Banded Books (Black is the highest band)</a:t>
            </a:r>
          </a:p>
          <a:p>
            <a:r>
              <a:rPr lang="en-GB"/>
              <a:t>CGP books for maths and reading comprehension</a:t>
            </a:r>
          </a:p>
          <a:p>
            <a:r>
              <a:rPr lang="en-GB"/>
              <a:t>Home Learning Challenges all three to be completed by the last Monday of the half term. </a:t>
            </a:r>
          </a:p>
          <a:p>
            <a:r>
              <a:rPr lang="en-GB"/>
              <a:t>Spellings – given out every Monday for a test on Thursday.</a:t>
            </a:r>
          </a:p>
          <a:p>
            <a:r>
              <a:rPr lang="en-GB"/>
              <a:t>School website (click on link) </a:t>
            </a:r>
            <a:r>
              <a:rPr lang="en-GB">
                <a:hlinkClick r:id="rId2"/>
              </a:rPr>
              <a:t>https://www.wembleyprimary.co.uk/news/year-6/</a:t>
            </a:r>
            <a:r>
              <a:rPr lang="en-GB"/>
              <a:t> </a:t>
            </a:r>
          </a:p>
          <a:p>
            <a:pPr marL="426645" lvl="1" indent="0">
              <a:buNone/>
            </a:pPr>
            <a:endParaRPr lang="en-GB"/>
          </a:p>
        </p:txBody>
      </p:sp>
      <p:pic>
        <p:nvPicPr>
          <p:cNvPr id="6" name="Picture 5">
            <a:extLst>
              <a:ext uri="{FF2B5EF4-FFF2-40B4-BE49-F238E27FC236}">
                <a16:creationId xmlns:a16="http://schemas.microsoft.com/office/drawing/2014/main" id="{6838F436-7719-44E6-8BF3-D7E3731119D6}"/>
              </a:ext>
            </a:extLst>
          </p:cNvPr>
          <p:cNvPicPr>
            <a:picLocks noChangeAspect="1"/>
          </p:cNvPicPr>
          <p:nvPr/>
        </p:nvPicPr>
        <p:blipFill>
          <a:blip r:embed="rId3"/>
          <a:stretch>
            <a:fillRect/>
          </a:stretch>
        </p:blipFill>
        <p:spPr>
          <a:xfrm>
            <a:off x="7174532" y="226786"/>
            <a:ext cx="4615422" cy="6404427"/>
          </a:xfrm>
          <a:prstGeom prst="rect">
            <a:avLst/>
          </a:prstGeom>
        </p:spPr>
      </p:pic>
    </p:spTree>
    <p:extLst>
      <p:ext uri="{BB962C8B-B14F-4D97-AF65-F5344CB8AC3E}">
        <p14:creationId xmlns:p14="http://schemas.microsoft.com/office/powerpoint/2010/main" val="133047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8777-58A2-41A5-A6B3-422FFB18FB94}"/>
              </a:ext>
            </a:extLst>
          </p:cNvPr>
          <p:cNvSpPr>
            <a:spLocks noGrp="1"/>
          </p:cNvSpPr>
          <p:nvPr>
            <p:ph type="title"/>
          </p:nvPr>
        </p:nvSpPr>
        <p:spPr/>
        <p:txBody>
          <a:bodyPr/>
          <a:lstStyle/>
          <a:p>
            <a:r>
              <a:rPr lang="en-GB"/>
              <a:t>CGP Books</a:t>
            </a:r>
          </a:p>
        </p:txBody>
      </p:sp>
      <p:sp>
        <p:nvSpPr>
          <p:cNvPr id="3" name="Content Placeholder 2">
            <a:extLst>
              <a:ext uri="{FF2B5EF4-FFF2-40B4-BE49-F238E27FC236}">
                <a16:creationId xmlns:a16="http://schemas.microsoft.com/office/drawing/2014/main" id="{30F32A1C-208F-4499-91CB-C0E33A1D7819}"/>
              </a:ext>
            </a:extLst>
          </p:cNvPr>
          <p:cNvSpPr>
            <a:spLocks noGrp="1"/>
          </p:cNvSpPr>
          <p:nvPr>
            <p:ph idx="1"/>
          </p:nvPr>
        </p:nvSpPr>
        <p:spPr>
          <a:xfrm>
            <a:off x="909836" y="1700808"/>
            <a:ext cx="7344816" cy="4470400"/>
          </a:xfrm>
        </p:spPr>
        <p:txBody>
          <a:bodyPr>
            <a:normAutofit lnSpcReduction="10000"/>
          </a:bodyPr>
          <a:lstStyle/>
          <a:p>
            <a:r>
              <a:rPr lang="en-GB"/>
              <a:t>Your child’s teacher will set weekly home learning from the CGP book.</a:t>
            </a:r>
          </a:p>
          <a:p>
            <a:r>
              <a:rPr lang="en-GB"/>
              <a:t>Please ensure you provide them with time a space to complete the work.  </a:t>
            </a:r>
          </a:p>
          <a:p>
            <a:r>
              <a:rPr lang="en-GB"/>
              <a:t>If they are struggling with the learning please let your child’s teacher know.  </a:t>
            </a:r>
          </a:p>
          <a:p>
            <a:r>
              <a:rPr lang="en-GB"/>
              <a:t>CGP learning will be set on Thursdays and should be returned by the following Tuesday.  </a:t>
            </a:r>
          </a:p>
          <a:p>
            <a:r>
              <a:rPr lang="en-GB" b="1" u="sng"/>
              <a:t>Please look after these books.  If they are lost the school will not replace them.</a:t>
            </a:r>
          </a:p>
        </p:txBody>
      </p:sp>
      <p:pic>
        <p:nvPicPr>
          <p:cNvPr id="4" name="Picture 3">
            <a:extLst>
              <a:ext uri="{FF2B5EF4-FFF2-40B4-BE49-F238E27FC236}">
                <a16:creationId xmlns:a16="http://schemas.microsoft.com/office/drawing/2014/main" id="{C8F8E222-3992-4B8B-AD6A-DEB49050805B}"/>
              </a:ext>
            </a:extLst>
          </p:cNvPr>
          <p:cNvPicPr>
            <a:picLocks noChangeAspect="1"/>
          </p:cNvPicPr>
          <p:nvPr/>
        </p:nvPicPr>
        <p:blipFill>
          <a:blip r:embed="rId2"/>
          <a:stretch>
            <a:fillRect/>
          </a:stretch>
        </p:blipFill>
        <p:spPr>
          <a:xfrm>
            <a:off x="8470677" y="525016"/>
            <a:ext cx="1584176" cy="2243080"/>
          </a:xfrm>
          <a:prstGeom prst="rect">
            <a:avLst/>
          </a:prstGeom>
        </p:spPr>
      </p:pic>
      <p:pic>
        <p:nvPicPr>
          <p:cNvPr id="5" name="Picture 4">
            <a:extLst>
              <a:ext uri="{FF2B5EF4-FFF2-40B4-BE49-F238E27FC236}">
                <a16:creationId xmlns:a16="http://schemas.microsoft.com/office/drawing/2014/main" id="{63E1E7FC-D9A8-4B14-BF74-E32B0A6E55A5}"/>
              </a:ext>
            </a:extLst>
          </p:cNvPr>
          <p:cNvPicPr>
            <a:picLocks noChangeAspect="1"/>
          </p:cNvPicPr>
          <p:nvPr/>
        </p:nvPicPr>
        <p:blipFill>
          <a:blip r:embed="rId3"/>
          <a:stretch>
            <a:fillRect/>
          </a:stretch>
        </p:blipFill>
        <p:spPr>
          <a:xfrm>
            <a:off x="9275069" y="2996952"/>
            <a:ext cx="1800225" cy="2543175"/>
          </a:xfrm>
          <a:prstGeom prst="rect">
            <a:avLst/>
          </a:prstGeom>
        </p:spPr>
      </p:pic>
    </p:spTree>
    <p:extLst>
      <p:ext uri="{BB962C8B-B14F-4D97-AF65-F5344CB8AC3E}">
        <p14:creationId xmlns:p14="http://schemas.microsoft.com/office/powerpoint/2010/main" val="198732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09C8C-A0C0-4DE1-AAE0-EF05AF48CD1B}"/>
              </a:ext>
            </a:extLst>
          </p:cNvPr>
          <p:cNvSpPr>
            <a:spLocks noGrp="1"/>
          </p:cNvSpPr>
          <p:nvPr>
            <p:ph idx="1"/>
          </p:nvPr>
        </p:nvSpPr>
        <p:spPr>
          <a:xfrm>
            <a:off x="278394" y="116632"/>
            <a:ext cx="11278989" cy="4470400"/>
          </a:xfrm>
        </p:spPr>
        <p:txBody>
          <a:bodyPr>
            <a:normAutofit/>
          </a:bodyPr>
          <a:lstStyle/>
          <a:p>
            <a:r>
              <a:rPr lang="en-GB"/>
              <a:t>School website any communication with children’s learning will appear on here</a:t>
            </a:r>
            <a:br>
              <a:rPr lang="en-GB"/>
            </a:br>
            <a:r>
              <a:rPr lang="en-GB"/>
              <a:t> </a:t>
            </a:r>
          </a:p>
          <a:p>
            <a:pPr marL="426645" lvl="1" indent="0">
              <a:buNone/>
            </a:pPr>
            <a:endParaRPr lang="en-GB"/>
          </a:p>
        </p:txBody>
      </p:sp>
      <p:pic>
        <p:nvPicPr>
          <p:cNvPr id="6" name="Picture 5" descr="Graphical user interface, application, website&#10;&#10;Description automatically generated">
            <a:extLst>
              <a:ext uri="{FF2B5EF4-FFF2-40B4-BE49-F238E27FC236}">
                <a16:creationId xmlns:a16="http://schemas.microsoft.com/office/drawing/2014/main" id="{89D9DA32-FD03-4F2C-B87F-FC1A79AB41F0}"/>
              </a:ext>
            </a:extLst>
          </p:cNvPr>
          <p:cNvPicPr>
            <a:picLocks noChangeAspect="1"/>
          </p:cNvPicPr>
          <p:nvPr/>
        </p:nvPicPr>
        <p:blipFill>
          <a:blip r:embed="rId2"/>
          <a:stretch>
            <a:fillRect/>
          </a:stretch>
        </p:blipFill>
        <p:spPr>
          <a:xfrm>
            <a:off x="305302" y="1484784"/>
            <a:ext cx="5316524" cy="2232248"/>
          </a:xfrm>
          <a:prstGeom prst="rect">
            <a:avLst/>
          </a:prstGeom>
        </p:spPr>
      </p:pic>
      <p:pic>
        <p:nvPicPr>
          <p:cNvPr id="10" name="Picture 9">
            <a:extLst>
              <a:ext uri="{FF2B5EF4-FFF2-40B4-BE49-F238E27FC236}">
                <a16:creationId xmlns:a16="http://schemas.microsoft.com/office/drawing/2014/main" id="{7FBECC34-AA94-461B-9B71-53171A67041A}"/>
              </a:ext>
            </a:extLst>
          </p:cNvPr>
          <p:cNvPicPr>
            <a:picLocks noChangeAspect="1"/>
          </p:cNvPicPr>
          <p:nvPr/>
        </p:nvPicPr>
        <p:blipFill rotWithShape="1">
          <a:blip r:embed="rId3"/>
          <a:srcRect l="1558" t="9040" r="3329" b="6939"/>
          <a:stretch/>
        </p:blipFill>
        <p:spPr>
          <a:xfrm>
            <a:off x="5694034" y="1268760"/>
            <a:ext cx="6231393" cy="3096345"/>
          </a:xfrm>
          <a:prstGeom prst="rect">
            <a:avLst/>
          </a:prstGeom>
        </p:spPr>
      </p:pic>
    </p:spTree>
    <p:extLst>
      <p:ext uri="{BB962C8B-B14F-4D97-AF65-F5344CB8AC3E}">
        <p14:creationId xmlns:p14="http://schemas.microsoft.com/office/powerpoint/2010/main" val="36039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E638-BEF3-4035-9DC6-E4C2BED2D2FF}"/>
              </a:ext>
            </a:extLst>
          </p:cNvPr>
          <p:cNvSpPr>
            <a:spLocks noGrp="1"/>
          </p:cNvSpPr>
          <p:nvPr>
            <p:ph type="title"/>
          </p:nvPr>
        </p:nvSpPr>
        <p:spPr/>
        <p:txBody>
          <a:bodyPr/>
          <a:lstStyle/>
          <a:p>
            <a:r>
              <a:rPr lang="en-GB"/>
              <a:t>Making appointments to see your child’s teacher</a:t>
            </a:r>
          </a:p>
        </p:txBody>
      </p:sp>
      <p:sp>
        <p:nvSpPr>
          <p:cNvPr id="3" name="Content Placeholder 2">
            <a:extLst>
              <a:ext uri="{FF2B5EF4-FFF2-40B4-BE49-F238E27FC236}">
                <a16:creationId xmlns:a16="http://schemas.microsoft.com/office/drawing/2014/main" id="{E2FC2791-3CF3-4D5E-ACEC-8E1FCED6B8C6}"/>
              </a:ext>
            </a:extLst>
          </p:cNvPr>
          <p:cNvSpPr>
            <a:spLocks noGrp="1"/>
          </p:cNvSpPr>
          <p:nvPr>
            <p:ph idx="1"/>
          </p:nvPr>
        </p:nvSpPr>
        <p:spPr/>
        <p:txBody>
          <a:bodyPr/>
          <a:lstStyle/>
          <a:p>
            <a:r>
              <a:rPr lang="en-GB"/>
              <a:t>If you need to discuss something briefly with us please come and speak to us when you collect your child at the end of the day. </a:t>
            </a:r>
          </a:p>
          <a:p>
            <a:r>
              <a:rPr lang="en-GB"/>
              <a:t>If you are going to need a longer amount of time, then please arrange an appointment via the school office or with the teacher at collection time.</a:t>
            </a:r>
          </a:p>
          <a:p>
            <a:r>
              <a:rPr lang="en-GB"/>
              <a:t>Appointments with a class teacher in a morning need to be before 8:30am. Teachers are supervising pupils as of 8:35am.  </a:t>
            </a:r>
          </a:p>
          <a:p>
            <a:r>
              <a:rPr lang="en-GB"/>
              <a:t>Updating you on your children's progress – we will do this through our parents meeting and reports. If you have concerns then please do come and discuss with us. </a:t>
            </a:r>
          </a:p>
        </p:txBody>
      </p:sp>
    </p:spTree>
    <p:extLst>
      <p:ext uri="{BB962C8B-B14F-4D97-AF65-F5344CB8AC3E}">
        <p14:creationId xmlns:p14="http://schemas.microsoft.com/office/powerpoint/2010/main" val="228045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88FC-574C-465E-93C7-09602DF7B1F2}"/>
              </a:ext>
            </a:extLst>
          </p:cNvPr>
          <p:cNvSpPr>
            <a:spLocks noGrp="1"/>
          </p:cNvSpPr>
          <p:nvPr>
            <p:ph type="title"/>
          </p:nvPr>
        </p:nvSpPr>
        <p:spPr/>
        <p:txBody>
          <a:bodyPr/>
          <a:lstStyle/>
          <a:p>
            <a:r>
              <a:rPr lang="en-GB"/>
              <a:t>After School Clubs</a:t>
            </a:r>
          </a:p>
        </p:txBody>
      </p:sp>
      <p:sp>
        <p:nvSpPr>
          <p:cNvPr id="3" name="Content Placeholder 2">
            <a:extLst>
              <a:ext uri="{FF2B5EF4-FFF2-40B4-BE49-F238E27FC236}">
                <a16:creationId xmlns:a16="http://schemas.microsoft.com/office/drawing/2014/main" id="{CC8FDD89-3711-4AF6-8A74-72203937E48C}"/>
              </a:ext>
            </a:extLst>
          </p:cNvPr>
          <p:cNvSpPr>
            <a:spLocks noGrp="1"/>
          </p:cNvSpPr>
          <p:nvPr>
            <p:ph idx="1"/>
          </p:nvPr>
        </p:nvSpPr>
        <p:spPr/>
        <p:txBody>
          <a:bodyPr/>
          <a:lstStyle/>
          <a:p>
            <a:r>
              <a:rPr lang="en-GB"/>
              <a:t>If a space is available, children will be given their 1</a:t>
            </a:r>
            <a:r>
              <a:rPr lang="en-GB" baseline="30000"/>
              <a:t>st</a:t>
            </a:r>
            <a:r>
              <a:rPr lang="en-GB"/>
              <a:t> choice club then removed from any additional preferences </a:t>
            </a:r>
          </a:p>
          <a:p>
            <a:r>
              <a:rPr lang="en-GB"/>
              <a:t>Waiting lists will be created if a club is over-subscribed and additional spaces if more adults are able to support. You will be contacted from the school office, if a place becomes available. </a:t>
            </a:r>
          </a:p>
          <a:p>
            <a:r>
              <a:rPr lang="en-GB"/>
              <a:t>Invited clubs – you will receive a letter from a class teacher prior to clubs becoming available. This is a free club and will run for 8 weeks or more dependent on the teacher. </a:t>
            </a:r>
          </a:p>
        </p:txBody>
      </p:sp>
    </p:spTree>
    <p:extLst>
      <p:ext uri="{BB962C8B-B14F-4D97-AF65-F5344CB8AC3E}">
        <p14:creationId xmlns:p14="http://schemas.microsoft.com/office/powerpoint/2010/main" val="7156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88FC-574C-465E-93C7-09602DF7B1F2}"/>
              </a:ext>
            </a:extLst>
          </p:cNvPr>
          <p:cNvSpPr>
            <a:spLocks noGrp="1"/>
          </p:cNvSpPr>
          <p:nvPr>
            <p:ph type="title"/>
          </p:nvPr>
        </p:nvSpPr>
        <p:spPr/>
        <p:txBody>
          <a:bodyPr/>
          <a:lstStyle/>
          <a:p>
            <a:r>
              <a:rPr lang="en-GB"/>
              <a:t>Trips</a:t>
            </a:r>
          </a:p>
        </p:txBody>
      </p:sp>
      <p:sp>
        <p:nvSpPr>
          <p:cNvPr id="3" name="Content Placeholder 2">
            <a:extLst>
              <a:ext uri="{FF2B5EF4-FFF2-40B4-BE49-F238E27FC236}">
                <a16:creationId xmlns:a16="http://schemas.microsoft.com/office/drawing/2014/main" id="{CC8FDD89-3711-4AF6-8A74-72203937E48C}"/>
              </a:ext>
            </a:extLst>
          </p:cNvPr>
          <p:cNvSpPr>
            <a:spLocks noGrp="1"/>
          </p:cNvSpPr>
          <p:nvPr>
            <p:ph idx="1"/>
          </p:nvPr>
        </p:nvSpPr>
        <p:spPr/>
        <p:txBody>
          <a:bodyPr/>
          <a:lstStyle/>
          <a:p>
            <a:r>
              <a:rPr lang="en-GB"/>
              <a:t>A parent calendar of key dates will be released for each term</a:t>
            </a:r>
          </a:p>
          <a:p>
            <a:r>
              <a:rPr lang="en-GB"/>
              <a:t>We are planning trips to :</a:t>
            </a:r>
          </a:p>
          <a:p>
            <a:pPr lvl="1"/>
            <a:r>
              <a:rPr lang="en-GB"/>
              <a:t>Tower of London</a:t>
            </a:r>
          </a:p>
          <a:p>
            <a:pPr lvl="1"/>
            <a:r>
              <a:rPr lang="en-GB"/>
              <a:t>Geography Orienteering Trip</a:t>
            </a:r>
          </a:p>
          <a:p>
            <a:r>
              <a:rPr lang="en-GB"/>
              <a:t>Some trips may need parent helpers.  If you are able to help your child’s teacher will let you know if you have been chosen.  </a:t>
            </a:r>
          </a:p>
        </p:txBody>
      </p:sp>
    </p:spTree>
    <p:extLst>
      <p:ext uri="{BB962C8B-B14F-4D97-AF65-F5344CB8AC3E}">
        <p14:creationId xmlns:p14="http://schemas.microsoft.com/office/powerpoint/2010/main" val="136047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3CDB-DF01-44B9-9A83-1BBF6FDABAD6}"/>
              </a:ext>
            </a:extLst>
          </p:cNvPr>
          <p:cNvSpPr>
            <a:spLocks noGrp="1"/>
          </p:cNvSpPr>
          <p:nvPr>
            <p:ph type="title"/>
          </p:nvPr>
        </p:nvSpPr>
        <p:spPr/>
        <p:txBody>
          <a:bodyPr/>
          <a:lstStyle/>
          <a:p>
            <a:r>
              <a:rPr lang="en-GB"/>
              <a:t>The online world</a:t>
            </a:r>
            <a:endParaRPr lang="en-US"/>
          </a:p>
        </p:txBody>
      </p:sp>
      <p:sp>
        <p:nvSpPr>
          <p:cNvPr id="3" name="Content Placeholder 2">
            <a:extLst>
              <a:ext uri="{FF2B5EF4-FFF2-40B4-BE49-F238E27FC236}">
                <a16:creationId xmlns:a16="http://schemas.microsoft.com/office/drawing/2014/main" id="{6D8A920F-D667-4493-9F02-A5063D79B993}"/>
              </a:ext>
            </a:extLst>
          </p:cNvPr>
          <p:cNvSpPr>
            <a:spLocks noGrp="1"/>
          </p:cNvSpPr>
          <p:nvPr>
            <p:ph idx="1"/>
          </p:nvPr>
        </p:nvSpPr>
        <p:spPr>
          <a:xfrm>
            <a:off x="771444" y="1894542"/>
            <a:ext cx="10639110" cy="3928597"/>
          </a:xfrm>
        </p:spPr>
        <p:txBody>
          <a:bodyPr vert="horz" lIns="121899" tIns="60949" rIns="121899" bIns="60949" rtlCol="0" anchor="t">
            <a:normAutofit/>
          </a:bodyPr>
          <a:lstStyle/>
          <a:p>
            <a:pPr marL="304165" indent="-304165">
              <a:buClr>
                <a:srgbClr val="385723"/>
              </a:buClr>
            </a:pPr>
            <a:r>
              <a:rPr lang="en-GB" b="1">
                <a:solidFill>
                  <a:srgbClr val="191919"/>
                </a:solidFill>
                <a:latin typeface="Century Gothic"/>
                <a:ea typeface="Verdana"/>
              </a:rPr>
              <a:t>There are lots of positives:</a:t>
            </a:r>
          </a:p>
          <a:p>
            <a:pPr marL="730885" lvl="1" indent="-304165">
              <a:buClr>
                <a:srgbClr val="385723"/>
              </a:buClr>
            </a:pPr>
            <a:r>
              <a:rPr lang="en-GB">
                <a:solidFill>
                  <a:srgbClr val="191919"/>
                </a:solidFill>
                <a:latin typeface="Century Gothic"/>
                <a:ea typeface="Verdana"/>
              </a:rPr>
              <a:t>Teamwork and creativity</a:t>
            </a:r>
          </a:p>
          <a:p>
            <a:pPr marL="730885" lvl="1" indent="-304165">
              <a:buClr>
                <a:srgbClr val="385723"/>
              </a:buClr>
            </a:pPr>
            <a:r>
              <a:rPr lang="en-GB">
                <a:solidFill>
                  <a:srgbClr val="191919"/>
                </a:solidFill>
                <a:latin typeface="Century Gothic"/>
                <a:ea typeface="Verdana"/>
              </a:rPr>
              <a:t>Knowledge</a:t>
            </a:r>
          </a:p>
          <a:p>
            <a:pPr marL="730885" lvl="1" indent="-304165">
              <a:buClr>
                <a:srgbClr val="385723"/>
              </a:buClr>
            </a:pPr>
            <a:r>
              <a:rPr lang="en-GB">
                <a:solidFill>
                  <a:srgbClr val="191919"/>
                </a:solidFill>
                <a:latin typeface="Century Gothic"/>
                <a:ea typeface="Verdana"/>
              </a:rPr>
              <a:t>Socialisation</a:t>
            </a:r>
          </a:p>
          <a:p>
            <a:pPr marL="304165" indent="-304165">
              <a:buClr>
                <a:srgbClr val="385723"/>
              </a:buClr>
            </a:pPr>
            <a:r>
              <a:rPr lang="en-GB" b="1">
                <a:solidFill>
                  <a:srgbClr val="191919"/>
                </a:solidFill>
                <a:latin typeface="Century Gothic"/>
                <a:ea typeface="Verdana"/>
              </a:rPr>
              <a:t>But there are negatives too:</a:t>
            </a:r>
          </a:p>
          <a:p>
            <a:pPr marL="730885" lvl="1" indent="-304165">
              <a:buClr>
                <a:srgbClr val="385723"/>
              </a:buClr>
            </a:pPr>
            <a:r>
              <a:rPr lang="en-GB">
                <a:solidFill>
                  <a:srgbClr val="191919"/>
                </a:solidFill>
                <a:latin typeface="Century Gothic"/>
                <a:ea typeface="Verdana"/>
              </a:rPr>
              <a:t>Sleep cycles</a:t>
            </a:r>
          </a:p>
          <a:p>
            <a:pPr marL="730885" lvl="1" indent="-304165">
              <a:buClr>
                <a:srgbClr val="385723"/>
              </a:buClr>
            </a:pPr>
            <a:r>
              <a:rPr lang="en-GB">
                <a:solidFill>
                  <a:srgbClr val="191919"/>
                </a:solidFill>
                <a:latin typeface="Century Gothic"/>
                <a:ea typeface="Verdana"/>
              </a:rPr>
              <a:t>Attention span</a:t>
            </a:r>
          </a:p>
          <a:p>
            <a:pPr marL="730885" lvl="1" indent="-304165">
              <a:buClr>
                <a:srgbClr val="385723"/>
              </a:buClr>
            </a:pPr>
            <a:r>
              <a:rPr lang="en-GB">
                <a:solidFill>
                  <a:srgbClr val="191919"/>
                </a:solidFill>
                <a:latin typeface="Century Gothic"/>
                <a:ea typeface="Verdana"/>
              </a:rPr>
              <a:t>Online risks</a:t>
            </a:r>
          </a:p>
        </p:txBody>
      </p:sp>
    </p:spTree>
    <p:extLst>
      <p:ext uri="{BB962C8B-B14F-4D97-AF65-F5344CB8AC3E}">
        <p14:creationId xmlns:p14="http://schemas.microsoft.com/office/powerpoint/2010/main" val="292701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3CDB-DF01-44B9-9A83-1BBF6FDABAD6}"/>
              </a:ext>
            </a:extLst>
          </p:cNvPr>
          <p:cNvSpPr>
            <a:spLocks noGrp="1"/>
          </p:cNvSpPr>
          <p:nvPr>
            <p:ph type="title"/>
          </p:nvPr>
        </p:nvSpPr>
        <p:spPr/>
        <p:txBody>
          <a:bodyPr/>
          <a:lstStyle/>
          <a:p>
            <a:r>
              <a:rPr lang="en-GB"/>
              <a:t>The 4 Cs of Online Safety</a:t>
            </a:r>
            <a:endParaRPr lang="en-US"/>
          </a:p>
        </p:txBody>
      </p:sp>
      <p:sp>
        <p:nvSpPr>
          <p:cNvPr id="3" name="Content Placeholder 2">
            <a:extLst>
              <a:ext uri="{FF2B5EF4-FFF2-40B4-BE49-F238E27FC236}">
                <a16:creationId xmlns:a16="http://schemas.microsoft.com/office/drawing/2014/main" id="{6D8A920F-D667-4493-9F02-A5063D79B993}"/>
              </a:ext>
            </a:extLst>
          </p:cNvPr>
          <p:cNvSpPr>
            <a:spLocks noGrp="1"/>
          </p:cNvSpPr>
          <p:nvPr>
            <p:ph idx="1"/>
          </p:nvPr>
        </p:nvSpPr>
        <p:spPr>
          <a:xfrm>
            <a:off x="771444" y="1894542"/>
            <a:ext cx="10639110" cy="3928597"/>
          </a:xfrm>
        </p:spPr>
        <p:txBody>
          <a:bodyPr vert="horz" lIns="121899" tIns="60949" rIns="121899" bIns="60949" rtlCol="0" anchor="t">
            <a:normAutofit/>
          </a:bodyPr>
          <a:lstStyle/>
          <a:p>
            <a:pPr marL="304165" indent="-304165">
              <a:buClr>
                <a:srgbClr val="385723"/>
              </a:buClr>
            </a:pPr>
            <a:r>
              <a:rPr lang="en-GB" b="1">
                <a:solidFill>
                  <a:srgbClr val="191919"/>
                </a:solidFill>
                <a:latin typeface="Century Gothic"/>
                <a:ea typeface="Verdana"/>
              </a:rPr>
              <a:t>Content</a:t>
            </a:r>
            <a:r>
              <a:rPr lang="en-GB">
                <a:solidFill>
                  <a:srgbClr val="191919"/>
                </a:solidFill>
                <a:latin typeface="Century Gothic"/>
                <a:ea typeface="Verdana"/>
              </a:rPr>
              <a:t> – What children see online</a:t>
            </a:r>
            <a:endParaRPr lang="en-GB">
              <a:latin typeface="Century Gothic"/>
            </a:endParaRPr>
          </a:p>
          <a:p>
            <a:pPr marL="304165" indent="-304165">
              <a:buClr>
                <a:srgbClr val="385723"/>
              </a:buClr>
            </a:pPr>
            <a:r>
              <a:rPr lang="en-GB" b="1">
                <a:solidFill>
                  <a:srgbClr val="191919"/>
                </a:solidFill>
                <a:latin typeface="Century Gothic"/>
                <a:ea typeface="Verdana"/>
              </a:rPr>
              <a:t>Contact</a:t>
            </a:r>
            <a:r>
              <a:rPr lang="en-GB">
                <a:solidFill>
                  <a:srgbClr val="191919"/>
                </a:solidFill>
                <a:latin typeface="Century Gothic"/>
                <a:ea typeface="Verdana"/>
              </a:rPr>
              <a:t> – Who children talk to online</a:t>
            </a:r>
            <a:endParaRPr lang="en-GB">
              <a:latin typeface="Century Gothic"/>
            </a:endParaRPr>
          </a:p>
          <a:p>
            <a:pPr marL="304165" indent="-304165">
              <a:buClr>
                <a:srgbClr val="385723"/>
              </a:buClr>
            </a:pPr>
            <a:r>
              <a:rPr lang="en-GB" b="1">
                <a:solidFill>
                  <a:srgbClr val="191919"/>
                </a:solidFill>
                <a:latin typeface="Century Gothic"/>
                <a:ea typeface="Verdana"/>
              </a:rPr>
              <a:t>Conduct</a:t>
            </a:r>
            <a:r>
              <a:rPr lang="en-GB">
                <a:solidFill>
                  <a:srgbClr val="191919"/>
                </a:solidFill>
                <a:latin typeface="Century Gothic"/>
                <a:ea typeface="Verdana"/>
              </a:rPr>
              <a:t> – How children behave online</a:t>
            </a:r>
            <a:endParaRPr lang="en-GB">
              <a:latin typeface="Century Gothic"/>
            </a:endParaRPr>
          </a:p>
          <a:p>
            <a:pPr marL="304165" indent="-304165">
              <a:buClr>
                <a:srgbClr val="385723"/>
              </a:buClr>
            </a:pPr>
            <a:r>
              <a:rPr lang="en-GB" b="1">
                <a:solidFill>
                  <a:srgbClr val="191919"/>
                </a:solidFill>
                <a:latin typeface="Century Gothic"/>
                <a:ea typeface="Verdana"/>
              </a:rPr>
              <a:t>Commerce</a:t>
            </a:r>
            <a:r>
              <a:rPr lang="en-GB">
                <a:solidFill>
                  <a:srgbClr val="191919"/>
                </a:solidFill>
                <a:latin typeface="Century Gothic"/>
                <a:ea typeface="Verdana"/>
              </a:rPr>
              <a:t> (or contract) – Advertising, marketing, scams etc.</a:t>
            </a:r>
          </a:p>
          <a:p>
            <a:pPr marL="304165" indent="-304165">
              <a:buClr>
                <a:srgbClr val="385723"/>
              </a:buClr>
            </a:pPr>
            <a:endParaRPr lang="en-GB"/>
          </a:p>
        </p:txBody>
      </p:sp>
    </p:spTree>
    <p:extLst>
      <p:ext uri="{BB962C8B-B14F-4D97-AF65-F5344CB8AC3E}">
        <p14:creationId xmlns:p14="http://schemas.microsoft.com/office/powerpoint/2010/main" val="326852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3CDB-DF01-44B9-9A83-1BBF6FDABAD6}"/>
              </a:ext>
            </a:extLst>
          </p:cNvPr>
          <p:cNvSpPr>
            <a:spLocks noGrp="1"/>
          </p:cNvSpPr>
          <p:nvPr>
            <p:ph type="title"/>
          </p:nvPr>
        </p:nvSpPr>
        <p:spPr/>
        <p:txBody>
          <a:bodyPr/>
          <a:lstStyle/>
          <a:p>
            <a:r>
              <a:rPr lang="en-GB"/>
              <a:t>Resources</a:t>
            </a:r>
            <a:endParaRPr lang="en-US"/>
          </a:p>
        </p:txBody>
      </p:sp>
      <p:pic>
        <p:nvPicPr>
          <p:cNvPr id="11" name="Picture 10" descr="A green rectangle with white text&#10;&#10;Description automatically generated">
            <a:extLst>
              <a:ext uri="{FF2B5EF4-FFF2-40B4-BE49-F238E27FC236}">
                <a16:creationId xmlns:a16="http://schemas.microsoft.com/office/drawing/2014/main" id="{8F1014D2-B6CC-66A5-13C9-546C7B03E71F}"/>
              </a:ext>
            </a:extLst>
          </p:cNvPr>
          <p:cNvPicPr>
            <a:picLocks noChangeAspect="1"/>
          </p:cNvPicPr>
          <p:nvPr/>
        </p:nvPicPr>
        <p:blipFill>
          <a:blip r:embed="rId2"/>
          <a:stretch>
            <a:fillRect/>
          </a:stretch>
        </p:blipFill>
        <p:spPr>
          <a:xfrm>
            <a:off x="846591" y="1668668"/>
            <a:ext cx="2035222" cy="1310220"/>
          </a:xfrm>
          <a:prstGeom prst="rect">
            <a:avLst/>
          </a:prstGeom>
        </p:spPr>
      </p:pic>
      <p:pic>
        <p:nvPicPr>
          <p:cNvPr id="14" name="Picture 13" descr="A screenshot of a phone&#10;&#10;Description automatically generated">
            <a:extLst>
              <a:ext uri="{FF2B5EF4-FFF2-40B4-BE49-F238E27FC236}">
                <a16:creationId xmlns:a16="http://schemas.microsoft.com/office/drawing/2014/main" id="{E8DDBE7C-5C70-43CC-6611-B22A84F19A35}"/>
              </a:ext>
            </a:extLst>
          </p:cNvPr>
          <p:cNvPicPr>
            <a:picLocks noChangeAspect="1"/>
          </p:cNvPicPr>
          <p:nvPr/>
        </p:nvPicPr>
        <p:blipFill>
          <a:blip r:embed="rId3"/>
          <a:stretch>
            <a:fillRect/>
          </a:stretch>
        </p:blipFill>
        <p:spPr>
          <a:xfrm>
            <a:off x="3518078" y="1775938"/>
            <a:ext cx="7910506" cy="3296834"/>
          </a:xfrm>
          <a:prstGeom prst="rect">
            <a:avLst/>
          </a:prstGeom>
        </p:spPr>
      </p:pic>
      <p:sp>
        <p:nvSpPr>
          <p:cNvPr id="16" name="TextBox 15">
            <a:extLst>
              <a:ext uri="{FF2B5EF4-FFF2-40B4-BE49-F238E27FC236}">
                <a16:creationId xmlns:a16="http://schemas.microsoft.com/office/drawing/2014/main" id="{17B72674-F47E-EE89-0518-7BE435EA28AE}"/>
              </a:ext>
            </a:extLst>
          </p:cNvPr>
          <p:cNvSpPr txBox="1"/>
          <p:nvPr/>
        </p:nvSpPr>
        <p:spPr>
          <a:xfrm>
            <a:off x="3048000" y="2594224"/>
            <a:ext cx="2743199" cy="365759"/>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5000"/>
              </a:lnSpc>
            </a:pPr>
            <a:endParaRPr lang="en-US"/>
          </a:p>
        </p:txBody>
      </p:sp>
      <p:sp>
        <p:nvSpPr>
          <p:cNvPr id="18" name="Content Placeholder 2">
            <a:extLst>
              <a:ext uri="{FF2B5EF4-FFF2-40B4-BE49-F238E27FC236}">
                <a16:creationId xmlns:a16="http://schemas.microsoft.com/office/drawing/2014/main" id="{E5CBAF5B-2E81-A899-CDCE-36C7630F6939}"/>
              </a:ext>
            </a:extLst>
          </p:cNvPr>
          <p:cNvSpPr>
            <a:spLocks noGrp="1"/>
          </p:cNvSpPr>
          <p:nvPr>
            <p:ph idx="1"/>
          </p:nvPr>
        </p:nvSpPr>
        <p:spPr>
          <a:xfrm>
            <a:off x="885876" y="2953385"/>
            <a:ext cx="2100043" cy="3218815"/>
          </a:xfrm>
        </p:spPr>
        <p:txBody>
          <a:bodyPr vert="horz" lIns="121899" tIns="60949" rIns="121899" bIns="60949" rtlCol="0" anchor="t">
            <a:normAutofit/>
          </a:bodyPr>
          <a:lstStyle/>
          <a:p>
            <a:pPr marL="0" indent="0">
              <a:buClr>
                <a:srgbClr val="385723"/>
              </a:buClr>
              <a:buNone/>
            </a:pPr>
            <a:r>
              <a:rPr lang="en-GB" sz="1400" b="1"/>
              <a:t>Internet matters</a:t>
            </a:r>
            <a:endParaRPr lang="en-US" sz="1400" b="1"/>
          </a:p>
          <a:p>
            <a:pPr marL="0" indent="0">
              <a:buClr>
                <a:srgbClr val="385723"/>
              </a:buClr>
              <a:buNone/>
            </a:pPr>
            <a:r>
              <a:rPr lang="en-GB" sz="1400"/>
              <a:t>Full of useful information for parents. Including parental controls and privacy settings.</a:t>
            </a:r>
          </a:p>
          <a:p>
            <a:pPr marL="0" indent="0">
              <a:buClr>
                <a:srgbClr val="385723"/>
              </a:buClr>
              <a:buNone/>
            </a:pPr>
            <a:r>
              <a:rPr lang="en-GB" sz="1400">
                <a:hlinkClick r:id="rId4"/>
              </a:rPr>
              <a:t>internetmatters.org</a:t>
            </a:r>
          </a:p>
        </p:txBody>
      </p:sp>
    </p:spTree>
    <p:extLst>
      <p:ext uri="{BB962C8B-B14F-4D97-AF65-F5344CB8AC3E}">
        <p14:creationId xmlns:p14="http://schemas.microsoft.com/office/powerpoint/2010/main" val="18240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A18E-D459-4ED2-B53B-86D84AA7DE37}"/>
              </a:ext>
            </a:extLst>
          </p:cNvPr>
          <p:cNvSpPr>
            <a:spLocks noGrp="1"/>
          </p:cNvSpPr>
          <p:nvPr>
            <p:ph type="title"/>
          </p:nvPr>
        </p:nvSpPr>
        <p:spPr/>
        <p:txBody>
          <a:bodyPr/>
          <a:lstStyle/>
          <a:p>
            <a:r>
              <a:rPr lang="en-GB"/>
              <a:t>Personal Details</a:t>
            </a:r>
          </a:p>
        </p:txBody>
      </p:sp>
      <p:sp>
        <p:nvSpPr>
          <p:cNvPr id="3" name="Content Placeholder 2">
            <a:extLst>
              <a:ext uri="{FF2B5EF4-FFF2-40B4-BE49-F238E27FC236}">
                <a16:creationId xmlns:a16="http://schemas.microsoft.com/office/drawing/2014/main" id="{79D28CAC-1C6D-40EC-AF6A-DC28FEA79896}"/>
              </a:ext>
            </a:extLst>
          </p:cNvPr>
          <p:cNvSpPr>
            <a:spLocks noGrp="1"/>
          </p:cNvSpPr>
          <p:nvPr>
            <p:ph idx="1"/>
          </p:nvPr>
        </p:nvSpPr>
        <p:spPr/>
        <p:txBody>
          <a:bodyPr vert="horz" lIns="121899" tIns="60949" rIns="121899" bIns="60949" rtlCol="0" anchor="t">
            <a:normAutofit/>
          </a:bodyPr>
          <a:lstStyle/>
          <a:p>
            <a:pPr marL="304165" indent="-304165"/>
            <a:r>
              <a:rPr lang="en-GB"/>
              <a:t>Ensure the office has up-to-date  details for your child.</a:t>
            </a:r>
          </a:p>
          <a:p>
            <a:pPr marL="304165" indent="-304165">
              <a:buFont typeface="Wingdings" panose="05000000000000000000" pitchFamily="2" charset="2"/>
              <a:buChar char="Ø"/>
            </a:pPr>
            <a:r>
              <a:rPr lang="en-GB"/>
              <a:t>Address</a:t>
            </a:r>
          </a:p>
          <a:p>
            <a:pPr marL="304165" indent="-304165">
              <a:buFont typeface="Wingdings" panose="05000000000000000000" pitchFamily="2" charset="2"/>
              <a:buChar char="Ø"/>
            </a:pPr>
            <a:r>
              <a:rPr lang="en-GB"/>
              <a:t>Emergency contact numbers – two numbers needed</a:t>
            </a:r>
          </a:p>
          <a:p>
            <a:pPr marL="304165" indent="-304165">
              <a:buFont typeface="Wingdings" panose="05000000000000000000" pitchFamily="2" charset="2"/>
              <a:buChar char="Ø"/>
            </a:pPr>
            <a:r>
              <a:rPr lang="en-GB"/>
              <a:t>Email address</a:t>
            </a:r>
          </a:p>
          <a:p>
            <a:pPr marL="304165" indent="-304165">
              <a:buFont typeface="Wingdings" panose="05000000000000000000" pitchFamily="2" charset="2"/>
              <a:buChar char="Ø"/>
            </a:pPr>
            <a:r>
              <a:rPr lang="en-GB"/>
              <a:t>Medical information</a:t>
            </a:r>
          </a:p>
        </p:txBody>
      </p:sp>
    </p:spTree>
    <p:extLst>
      <p:ext uri="{BB962C8B-B14F-4D97-AF65-F5344CB8AC3E}">
        <p14:creationId xmlns:p14="http://schemas.microsoft.com/office/powerpoint/2010/main" val="30974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3CDB-DF01-44B9-9A83-1BBF6FDABAD6}"/>
              </a:ext>
            </a:extLst>
          </p:cNvPr>
          <p:cNvSpPr>
            <a:spLocks noGrp="1"/>
          </p:cNvSpPr>
          <p:nvPr>
            <p:ph type="title"/>
          </p:nvPr>
        </p:nvSpPr>
        <p:spPr/>
        <p:txBody>
          <a:bodyPr/>
          <a:lstStyle/>
          <a:p>
            <a:r>
              <a:rPr lang="en-GB"/>
              <a:t>Online Safety</a:t>
            </a:r>
          </a:p>
        </p:txBody>
      </p:sp>
      <p:sp>
        <p:nvSpPr>
          <p:cNvPr id="3" name="Content Placeholder 2">
            <a:extLst>
              <a:ext uri="{FF2B5EF4-FFF2-40B4-BE49-F238E27FC236}">
                <a16:creationId xmlns:a16="http://schemas.microsoft.com/office/drawing/2014/main" id="{6D8A920F-D667-4493-9F02-A5063D79B993}"/>
              </a:ext>
            </a:extLst>
          </p:cNvPr>
          <p:cNvSpPr>
            <a:spLocks noGrp="1"/>
          </p:cNvSpPr>
          <p:nvPr>
            <p:ph idx="1"/>
          </p:nvPr>
        </p:nvSpPr>
        <p:spPr>
          <a:xfrm>
            <a:off x="771444" y="1695434"/>
            <a:ext cx="5525217" cy="4951992"/>
          </a:xfrm>
        </p:spPr>
        <p:txBody>
          <a:bodyPr vert="horz" lIns="121899" tIns="60949" rIns="121899" bIns="60949" rtlCol="0" anchor="t">
            <a:normAutofit/>
          </a:bodyPr>
          <a:lstStyle/>
          <a:p>
            <a:pPr marL="304165" indent="-304165">
              <a:buClr>
                <a:srgbClr val="385723"/>
              </a:buClr>
            </a:pPr>
            <a:r>
              <a:rPr lang="en-GB"/>
              <a:t>Understand the risks but keep them in proportion.</a:t>
            </a:r>
          </a:p>
          <a:p>
            <a:pPr marL="304165" indent="-304165">
              <a:buClr>
                <a:srgbClr val="385723"/>
              </a:buClr>
            </a:pPr>
            <a:r>
              <a:rPr lang="en-GB"/>
              <a:t>Communicate regularly – what are they doing, who are they talking to</a:t>
            </a:r>
          </a:p>
          <a:p>
            <a:pPr marL="304165" indent="-304165"/>
            <a:r>
              <a:rPr lang="en-GB"/>
              <a:t>Ensure the apps they are using are age-appropriate.</a:t>
            </a:r>
          </a:p>
          <a:p>
            <a:pPr marL="304165" indent="-304165">
              <a:buClr>
                <a:srgbClr val="385723"/>
              </a:buClr>
            </a:pPr>
            <a:r>
              <a:rPr lang="en-GB"/>
              <a:t>Develop strategies with you children</a:t>
            </a:r>
          </a:p>
          <a:p>
            <a:pPr marL="304165" indent="-304165"/>
            <a:r>
              <a:rPr lang="en-GB"/>
              <a:t>You are the parent, having a device is a privilege not a right.</a:t>
            </a:r>
          </a:p>
        </p:txBody>
      </p:sp>
      <p:pic>
        <p:nvPicPr>
          <p:cNvPr id="4" name="Picture 3">
            <a:extLst>
              <a:ext uri="{FF2B5EF4-FFF2-40B4-BE49-F238E27FC236}">
                <a16:creationId xmlns:a16="http://schemas.microsoft.com/office/drawing/2014/main" id="{DBDCAD6A-952F-B634-872E-D75BEAEEF6D5}"/>
              </a:ext>
            </a:extLst>
          </p:cNvPr>
          <p:cNvPicPr>
            <a:picLocks noChangeAspect="1"/>
          </p:cNvPicPr>
          <p:nvPr/>
        </p:nvPicPr>
        <p:blipFill rotWithShape="1">
          <a:blip r:embed="rId2"/>
          <a:srcRect t="15001" r="450" b="18958"/>
          <a:stretch/>
        </p:blipFill>
        <p:spPr>
          <a:xfrm>
            <a:off x="6563784" y="77184"/>
            <a:ext cx="4763414" cy="6857972"/>
          </a:xfrm>
          <a:prstGeom prst="rect">
            <a:avLst/>
          </a:prstGeom>
        </p:spPr>
      </p:pic>
    </p:spTree>
    <p:extLst>
      <p:ext uri="{BB962C8B-B14F-4D97-AF65-F5344CB8AC3E}">
        <p14:creationId xmlns:p14="http://schemas.microsoft.com/office/powerpoint/2010/main" val="14405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D477-896A-4D75-8ED1-61B503FA39E9}"/>
              </a:ext>
            </a:extLst>
          </p:cNvPr>
          <p:cNvSpPr>
            <a:spLocks noGrp="1"/>
          </p:cNvSpPr>
          <p:nvPr>
            <p:ph type="title"/>
          </p:nvPr>
        </p:nvSpPr>
        <p:spPr/>
        <p:txBody>
          <a:bodyPr/>
          <a:lstStyle/>
          <a:p>
            <a:r>
              <a:rPr lang="en-GB"/>
              <a:t>Secondary School</a:t>
            </a:r>
          </a:p>
        </p:txBody>
      </p:sp>
      <p:sp>
        <p:nvSpPr>
          <p:cNvPr id="3" name="Content Placeholder 2">
            <a:extLst>
              <a:ext uri="{FF2B5EF4-FFF2-40B4-BE49-F238E27FC236}">
                <a16:creationId xmlns:a16="http://schemas.microsoft.com/office/drawing/2014/main" id="{CB62ACB2-2DA6-417B-87E1-A51993E3530B}"/>
              </a:ext>
            </a:extLst>
          </p:cNvPr>
          <p:cNvSpPr>
            <a:spLocks noGrp="1"/>
          </p:cNvSpPr>
          <p:nvPr>
            <p:ph idx="1"/>
          </p:nvPr>
        </p:nvSpPr>
        <p:spPr/>
        <p:txBody>
          <a:bodyPr/>
          <a:lstStyle/>
          <a:p>
            <a:r>
              <a:rPr lang="en-GB"/>
              <a:t>Meeting this afternoon at 3:00 pm.</a:t>
            </a:r>
          </a:p>
          <a:p>
            <a:pPr marL="0" indent="0">
              <a:buNone/>
            </a:pPr>
            <a:endParaRPr lang="en-GB"/>
          </a:p>
        </p:txBody>
      </p:sp>
      <p:pic>
        <p:nvPicPr>
          <p:cNvPr id="1026" name="Picture 2" descr="Preston Manor School - Wikipedia">
            <a:extLst>
              <a:ext uri="{FF2B5EF4-FFF2-40B4-BE49-F238E27FC236}">
                <a16:creationId xmlns:a16="http://schemas.microsoft.com/office/drawing/2014/main" id="{FB75E32D-7818-4BD4-9531-0F7ED0946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892" y="28654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D4BAFAE-0CF0-42F5-803A-0AB2087FAE11}"/>
              </a:ext>
            </a:extLst>
          </p:cNvPr>
          <p:cNvPicPr>
            <a:picLocks noChangeAspect="1"/>
          </p:cNvPicPr>
          <p:nvPr/>
        </p:nvPicPr>
        <p:blipFill>
          <a:blip r:embed="rId3"/>
          <a:stretch>
            <a:fillRect/>
          </a:stretch>
        </p:blipFill>
        <p:spPr>
          <a:xfrm>
            <a:off x="5022849" y="2865436"/>
            <a:ext cx="2143125" cy="2143125"/>
          </a:xfrm>
          <a:prstGeom prst="rect">
            <a:avLst/>
          </a:prstGeom>
        </p:spPr>
      </p:pic>
      <p:pic>
        <p:nvPicPr>
          <p:cNvPr id="8" name="Picture 7">
            <a:extLst>
              <a:ext uri="{FF2B5EF4-FFF2-40B4-BE49-F238E27FC236}">
                <a16:creationId xmlns:a16="http://schemas.microsoft.com/office/drawing/2014/main" id="{1A65A4C9-DAA4-4376-BD4B-7DF7A6D0D75E}"/>
              </a:ext>
            </a:extLst>
          </p:cNvPr>
          <p:cNvPicPr>
            <a:picLocks noChangeAspect="1"/>
          </p:cNvPicPr>
          <p:nvPr/>
        </p:nvPicPr>
        <p:blipFill>
          <a:blip r:embed="rId4"/>
          <a:stretch>
            <a:fillRect/>
          </a:stretch>
        </p:blipFill>
        <p:spPr>
          <a:xfrm>
            <a:off x="8800086" y="2865435"/>
            <a:ext cx="2143125" cy="2143125"/>
          </a:xfrm>
          <a:prstGeom prst="rect">
            <a:avLst/>
          </a:prstGeom>
        </p:spPr>
      </p:pic>
    </p:spTree>
    <p:extLst>
      <p:ext uri="{BB962C8B-B14F-4D97-AF65-F5344CB8AC3E}">
        <p14:creationId xmlns:p14="http://schemas.microsoft.com/office/powerpoint/2010/main" val="238771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y Questions gif - LetterWest">
            <a:extLst>
              <a:ext uri="{FF2B5EF4-FFF2-40B4-BE49-F238E27FC236}">
                <a16:creationId xmlns:a16="http://schemas.microsoft.com/office/drawing/2014/main" id="{F4D6900A-2508-4982-A750-861971928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763" y="895350"/>
            <a:ext cx="50673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5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E337-C66A-4BB1-9A8C-7A4EE03094A6}"/>
              </a:ext>
            </a:extLst>
          </p:cNvPr>
          <p:cNvSpPr>
            <a:spLocks noGrp="1"/>
          </p:cNvSpPr>
          <p:nvPr>
            <p:ph type="title"/>
          </p:nvPr>
        </p:nvSpPr>
        <p:spPr>
          <a:xfrm>
            <a:off x="381314" y="-531440"/>
            <a:ext cx="10157354" cy="1397000"/>
          </a:xfrm>
        </p:spPr>
        <p:txBody>
          <a:bodyPr/>
          <a:lstStyle/>
          <a:p>
            <a:r>
              <a:rPr lang="en-GB"/>
              <a:t>School Uniform</a:t>
            </a:r>
          </a:p>
        </p:txBody>
      </p:sp>
      <p:pic>
        <p:nvPicPr>
          <p:cNvPr id="4" name="Picture 3">
            <a:extLst>
              <a:ext uri="{FF2B5EF4-FFF2-40B4-BE49-F238E27FC236}">
                <a16:creationId xmlns:a16="http://schemas.microsoft.com/office/drawing/2014/main" id="{CB82E5CC-F7E8-443B-B8B5-58AFB8833F3B}"/>
              </a:ext>
            </a:extLst>
          </p:cNvPr>
          <p:cNvPicPr>
            <a:picLocks noChangeAspect="1"/>
          </p:cNvPicPr>
          <p:nvPr/>
        </p:nvPicPr>
        <p:blipFill>
          <a:blip r:embed="rId3"/>
          <a:stretch>
            <a:fillRect/>
          </a:stretch>
        </p:blipFill>
        <p:spPr>
          <a:xfrm>
            <a:off x="381314" y="3212976"/>
            <a:ext cx="9025466" cy="3531452"/>
          </a:xfrm>
          <a:prstGeom prst="rect">
            <a:avLst/>
          </a:prstGeom>
        </p:spPr>
      </p:pic>
      <p:pic>
        <p:nvPicPr>
          <p:cNvPr id="6" name="Picture 5">
            <a:extLst>
              <a:ext uri="{FF2B5EF4-FFF2-40B4-BE49-F238E27FC236}">
                <a16:creationId xmlns:a16="http://schemas.microsoft.com/office/drawing/2014/main" id="{FEBBFA0E-C5DB-4FBC-9679-D63C4641E676}"/>
              </a:ext>
            </a:extLst>
          </p:cNvPr>
          <p:cNvPicPr>
            <a:picLocks noChangeAspect="1"/>
          </p:cNvPicPr>
          <p:nvPr/>
        </p:nvPicPr>
        <p:blipFill>
          <a:blip r:embed="rId4"/>
          <a:stretch>
            <a:fillRect/>
          </a:stretch>
        </p:blipFill>
        <p:spPr>
          <a:xfrm>
            <a:off x="421432" y="865561"/>
            <a:ext cx="1762003" cy="1987376"/>
          </a:xfrm>
          <a:prstGeom prst="rect">
            <a:avLst/>
          </a:prstGeom>
        </p:spPr>
      </p:pic>
      <p:pic>
        <p:nvPicPr>
          <p:cNvPr id="8" name="Picture 7">
            <a:extLst>
              <a:ext uri="{FF2B5EF4-FFF2-40B4-BE49-F238E27FC236}">
                <a16:creationId xmlns:a16="http://schemas.microsoft.com/office/drawing/2014/main" id="{CAC4D6DE-4C0D-4AF8-886A-F2C90F2FEB22}"/>
              </a:ext>
            </a:extLst>
          </p:cNvPr>
          <p:cNvPicPr>
            <a:picLocks noChangeAspect="1"/>
          </p:cNvPicPr>
          <p:nvPr/>
        </p:nvPicPr>
        <p:blipFill>
          <a:blip r:embed="rId5"/>
          <a:stretch>
            <a:fillRect/>
          </a:stretch>
        </p:blipFill>
        <p:spPr>
          <a:xfrm>
            <a:off x="2244177" y="875742"/>
            <a:ext cx="1762003" cy="1987376"/>
          </a:xfrm>
          <a:prstGeom prst="rect">
            <a:avLst/>
          </a:prstGeom>
        </p:spPr>
      </p:pic>
      <p:pic>
        <p:nvPicPr>
          <p:cNvPr id="12" name="Picture 11">
            <a:extLst>
              <a:ext uri="{FF2B5EF4-FFF2-40B4-BE49-F238E27FC236}">
                <a16:creationId xmlns:a16="http://schemas.microsoft.com/office/drawing/2014/main" id="{528BB8C3-A0B5-4599-A38E-56DDFF4222A7}"/>
              </a:ext>
            </a:extLst>
          </p:cNvPr>
          <p:cNvPicPr>
            <a:picLocks noChangeAspect="1"/>
          </p:cNvPicPr>
          <p:nvPr/>
        </p:nvPicPr>
        <p:blipFill>
          <a:blip r:embed="rId6"/>
          <a:stretch>
            <a:fillRect/>
          </a:stretch>
        </p:blipFill>
        <p:spPr>
          <a:xfrm>
            <a:off x="5999296" y="897122"/>
            <a:ext cx="1833069" cy="1977195"/>
          </a:xfrm>
          <a:prstGeom prst="rect">
            <a:avLst/>
          </a:prstGeom>
        </p:spPr>
      </p:pic>
      <p:pic>
        <p:nvPicPr>
          <p:cNvPr id="16" name="Picture 15">
            <a:extLst>
              <a:ext uri="{FF2B5EF4-FFF2-40B4-BE49-F238E27FC236}">
                <a16:creationId xmlns:a16="http://schemas.microsoft.com/office/drawing/2014/main" id="{B6E14221-A227-4367-8A7C-6CC021C7F03F}"/>
              </a:ext>
            </a:extLst>
          </p:cNvPr>
          <p:cNvPicPr>
            <a:picLocks noChangeAspect="1"/>
          </p:cNvPicPr>
          <p:nvPr/>
        </p:nvPicPr>
        <p:blipFill>
          <a:blip r:embed="rId7"/>
          <a:stretch>
            <a:fillRect/>
          </a:stretch>
        </p:blipFill>
        <p:spPr>
          <a:xfrm>
            <a:off x="9982844" y="360766"/>
            <a:ext cx="1677913" cy="1647589"/>
          </a:xfrm>
          <a:prstGeom prst="rect">
            <a:avLst/>
          </a:prstGeom>
        </p:spPr>
      </p:pic>
      <p:pic>
        <p:nvPicPr>
          <p:cNvPr id="18" name="Picture 17">
            <a:extLst>
              <a:ext uri="{FF2B5EF4-FFF2-40B4-BE49-F238E27FC236}">
                <a16:creationId xmlns:a16="http://schemas.microsoft.com/office/drawing/2014/main" id="{DFFDE0B6-418D-4A2D-9BB1-357B38831A24}"/>
              </a:ext>
            </a:extLst>
          </p:cNvPr>
          <p:cNvPicPr>
            <a:picLocks noChangeAspect="1"/>
          </p:cNvPicPr>
          <p:nvPr/>
        </p:nvPicPr>
        <p:blipFill>
          <a:blip r:embed="rId8"/>
          <a:stretch>
            <a:fillRect/>
          </a:stretch>
        </p:blipFill>
        <p:spPr>
          <a:xfrm>
            <a:off x="9982844" y="2132857"/>
            <a:ext cx="1707882" cy="1800200"/>
          </a:xfrm>
          <a:prstGeom prst="rect">
            <a:avLst/>
          </a:prstGeom>
        </p:spPr>
      </p:pic>
      <p:pic>
        <p:nvPicPr>
          <p:cNvPr id="20" name="Picture 19">
            <a:extLst>
              <a:ext uri="{FF2B5EF4-FFF2-40B4-BE49-F238E27FC236}">
                <a16:creationId xmlns:a16="http://schemas.microsoft.com/office/drawing/2014/main" id="{76980D7A-0FAF-4440-8C7B-68E319334F10}"/>
              </a:ext>
            </a:extLst>
          </p:cNvPr>
          <p:cNvPicPr>
            <a:picLocks noChangeAspect="1"/>
          </p:cNvPicPr>
          <p:nvPr/>
        </p:nvPicPr>
        <p:blipFill>
          <a:blip r:embed="rId9"/>
          <a:stretch>
            <a:fillRect/>
          </a:stretch>
        </p:blipFill>
        <p:spPr>
          <a:xfrm>
            <a:off x="4207499" y="864542"/>
            <a:ext cx="1604963" cy="2009775"/>
          </a:xfrm>
          <a:prstGeom prst="rect">
            <a:avLst/>
          </a:prstGeom>
        </p:spPr>
      </p:pic>
      <p:pic>
        <p:nvPicPr>
          <p:cNvPr id="22" name="Picture 21">
            <a:extLst>
              <a:ext uri="{FF2B5EF4-FFF2-40B4-BE49-F238E27FC236}">
                <a16:creationId xmlns:a16="http://schemas.microsoft.com/office/drawing/2014/main" id="{484439D7-7951-47EB-AB78-C9DE31D8D97E}"/>
              </a:ext>
            </a:extLst>
          </p:cNvPr>
          <p:cNvPicPr>
            <a:picLocks noChangeAspect="1"/>
          </p:cNvPicPr>
          <p:nvPr/>
        </p:nvPicPr>
        <p:blipFill>
          <a:blip r:embed="rId10"/>
          <a:stretch>
            <a:fillRect/>
          </a:stretch>
        </p:blipFill>
        <p:spPr>
          <a:xfrm>
            <a:off x="7921156" y="897122"/>
            <a:ext cx="1836071" cy="1955815"/>
          </a:xfrm>
          <a:prstGeom prst="rect">
            <a:avLst/>
          </a:prstGeom>
        </p:spPr>
      </p:pic>
    </p:spTree>
    <p:extLst>
      <p:ext uri="{BB962C8B-B14F-4D97-AF65-F5344CB8AC3E}">
        <p14:creationId xmlns:p14="http://schemas.microsoft.com/office/powerpoint/2010/main" val="76201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E337-C66A-4BB1-9A8C-7A4EE03094A6}"/>
              </a:ext>
            </a:extLst>
          </p:cNvPr>
          <p:cNvSpPr>
            <a:spLocks noGrp="1"/>
          </p:cNvSpPr>
          <p:nvPr>
            <p:ph type="title"/>
          </p:nvPr>
        </p:nvSpPr>
        <p:spPr>
          <a:xfrm>
            <a:off x="381314" y="-531440"/>
            <a:ext cx="10157354" cy="1397000"/>
          </a:xfrm>
        </p:spPr>
        <p:txBody>
          <a:bodyPr/>
          <a:lstStyle/>
          <a:p>
            <a:r>
              <a:rPr lang="en-GB"/>
              <a:t>Jewellery</a:t>
            </a:r>
          </a:p>
        </p:txBody>
      </p:sp>
      <p:sp>
        <p:nvSpPr>
          <p:cNvPr id="3" name="TextBox 2">
            <a:extLst>
              <a:ext uri="{FF2B5EF4-FFF2-40B4-BE49-F238E27FC236}">
                <a16:creationId xmlns:a16="http://schemas.microsoft.com/office/drawing/2014/main" id="{A0BCF355-862F-43E4-BB23-2430C52EC55A}"/>
              </a:ext>
            </a:extLst>
          </p:cNvPr>
          <p:cNvSpPr txBox="1"/>
          <p:nvPr/>
        </p:nvSpPr>
        <p:spPr>
          <a:xfrm>
            <a:off x="765820" y="1052736"/>
            <a:ext cx="10369152" cy="1495794"/>
          </a:xfrm>
          <a:prstGeom prst="rect">
            <a:avLst/>
          </a:prstGeom>
          <a:noFill/>
        </p:spPr>
        <p:txBody>
          <a:bodyPr wrap="square" rtlCol="0">
            <a:spAutoFit/>
          </a:bodyPr>
          <a:lstStyle/>
          <a:p>
            <a:pPr>
              <a:lnSpc>
                <a:spcPct val="95000"/>
              </a:lnSpc>
            </a:pPr>
            <a:r>
              <a:rPr lang="en-GB" sz="3200"/>
              <a:t>For safety, no jewellery is the best option.</a:t>
            </a:r>
          </a:p>
          <a:p>
            <a:pPr>
              <a:lnSpc>
                <a:spcPct val="95000"/>
              </a:lnSpc>
            </a:pPr>
            <a:endParaRPr lang="en-GB" sz="3200"/>
          </a:p>
          <a:p>
            <a:pPr>
              <a:lnSpc>
                <a:spcPct val="95000"/>
              </a:lnSpc>
            </a:pPr>
            <a:r>
              <a:rPr lang="en-GB" sz="3200"/>
              <a:t>We allow: </a:t>
            </a:r>
          </a:p>
        </p:txBody>
      </p:sp>
      <p:pic>
        <p:nvPicPr>
          <p:cNvPr id="7" name="Picture 6">
            <a:extLst>
              <a:ext uri="{FF2B5EF4-FFF2-40B4-BE49-F238E27FC236}">
                <a16:creationId xmlns:a16="http://schemas.microsoft.com/office/drawing/2014/main" id="{8B86416E-9F9F-467F-BC1E-AB26B7DAD3C2}"/>
              </a:ext>
            </a:extLst>
          </p:cNvPr>
          <p:cNvPicPr>
            <a:picLocks noChangeAspect="1"/>
          </p:cNvPicPr>
          <p:nvPr/>
        </p:nvPicPr>
        <p:blipFill>
          <a:blip r:embed="rId3"/>
          <a:stretch>
            <a:fillRect/>
          </a:stretch>
        </p:blipFill>
        <p:spPr>
          <a:xfrm>
            <a:off x="632148" y="2711316"/>
            <a:ext cx="1583386" cy="1495794"/>
          </a:xfrm>
          <a:prstGeom prst="rect">
            <a:avLst/>
          </a:prstGeom>
        </p:spPr>
      </p:pic>
      <p:pic>
        <p:nvPicPr>
          <p:cNvPr id="10" name="Picture 9">
            <a:extLst>
              <a:ext uri="{FF2B5EF4-FFF2-40B4-BE49-F238E27FC236}">
                <a16:creationId xmlns:a16="http://schemas.microsoft.com/office/drawing/2014/main" id="{9916308E-F2B3-42FD-9BE9-AA5DCD9BAC73}"/>
              </a:ext>
            </a:extLst>
          </p:cNvPr>
          <p:cNvPicPr>
            <a:picLocks noChangeAspect="1"/>
          </p:cNvPicPr>
          <p:nvPr/>
        </p:nvPicPr>
        <p:blipFill>
          <a:blip r:embed="rId4"/>
          <a:stretch>
            <a:fillRect/>
          </a:stretch>
        </p:blipFill>
        <p:spPr>
          <a:xfrm>
            <a:off x="606723" y="4309469"/>
            <a:ext cx="1608811" cy="1495795"/>
          </a:xfrm>
          <a:prstGeom prst="rect">
            <a:avLst/>
          </a:prstGeom>
        </p:spPr>
      </p:pic>
      <p:pic>
        <p:nvPicPr>
          <p:cNvPr id="1026" name="Picture 2" descr="Sterling Silver Crucifix Pendant | H.Samuel">
            <a:extLst>
              <a:ext uri="{FF2B5EF4-FFF2-40B4-BE49-F238E27FC236}">
                <a16:creationId xmlns:a16="http://schemas.microsoft.com/office/drawing/2014/main" id="{4CCB1E75-5E04-4ECE-8A2A-71AE8AE335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052" y="2708488"/>
            <a:ext cx="1600982" cy="16009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A40037E-E755-4407-A0B7-7552F377556A}"/>
              </a:ext>
            </a:extLst>
          </p:cNvPr>
          <p:cNvPicPr>
            <a:picLocks noChangeAspect="1"/>
          </p:cNvPicPr>
          <p:nvPr/>
        </p:nvPicPr>
        <p:blipFill>
          <a:blip r:embed="rId6"/>
          <a:stretch>
            <a:fillRect/>
          </a:stretch>
        </p:blipFill>
        <p:spPr>
          <a:xfrm>
            <a:off x="4582244" y="2708487"/>
            <a:ext cx="1284508" cy="1600981"/>
          </a:xfrm>
          <a:prstGeom prst="rect">
            <a:avLst/>
          </a:prstGeom>
        </p:spPr>
      </p:pic>
      <p:sp>
        <p:nvSpPr>
          <p:cNvPr id="14" name="TextBox 13">
            <a:extLst>
              <a:ext uri="{FF2B5EF4-FFF2-40B4-BE49-F238E27FC236}">
                <a16:creationId xmlns:a16="http://schemas.microsoft.com/office/drawing/2014/main" id="{0FD79A2D-0D07-4587-A89C-F217F2996FB8}"/>
              </a:ext>
            </a:extLst>
          </p:cNvPr>
          <p:cNvSpPr txBox="1"/>
          <p:nvPr/>
        </p:nvSpPr>
        <p:spPr>
          <a:xfrm>
            <a:off x="477788" y="5992439"/>
            <a:ext cx="1887289" cy="443198"/>
          </a:xfrm>
          <a:prstGeom prst="rect">
            <a:avLst/>
          </a:prstGeom>
          <a:noFill/>
        </p:spPr>
        <p:txBody>
          <a:bodyPr wrap="square" rtlCol="0">
            <a:spAutoFit/>
          </a:bodyPr>
          <a:lstStyle/>
          <a:p>
            <a:pPr>
              <a:lnSpc>
                <a:spcPct val="95000"/>
              </a:lnSpc>
            </a:pPr>
            <a:r>
              <a:rPr lang="en-GB"/>
              <a:t>Small studs</a:t>
            </a:r>
          </a:p>
        </p:txBody>
      </p:sp>
      <p:sp>
        <p:nvSpPr>
          <p:cNvPr id="21" name="TextBox 20">
            <a:extLst>
              <a:ext uri="{FF2B5EF4-FFF2-40B4-BE49-F238E27FC236}">
                <a16:creationId xmlns:a16="http://schemas.microsoft.com/office/drawing/2014/main" id="{07F4BB2A-C310-458D-9157-E3E39CBE8029}"/>
              </a:ext>
            </a:extLst>
          </p:cNvPr>
          <p:cNvSpPr txBox="1"/>
          <p:nvPr/>
        </p:nvSpPr>
        <p:spPr>
          <a:xfrm>
            <a:off x="2782044" y="4469425"/>
            <a:ext cx="3226599" cy="794064"/>
          </a:xfrm>
          <a:prstGeom prst="rect">
            <a:avLst/>
          </a:prstGeom>
          <a:noFill/>
        </p:spPr>
        <p:txBody>
          <a:bodyPr wrap="square" rtlCol="0">
            <a:spAutoFit/>
          </a:bodyPr>
          <a:lstStyle/>
          <a:p>
            <a:pPr>
              <a:lnSpc>
                <a:spcPct val="95000"/>
              </a:lnSpc>
            </a:pPr>
            <a:r>
              <a:rPr lang="en-GB"/>
              <a:t>Compulsory religious jewellery</a:t>
            </a:r>
          </a:p>
        </p:txBody>
      </p:sp>
      <p:pic>
        <p:nvPicPr>
          <p:cNvPr id="1028" name="Picture 4" descr="Topkids Accessories 26pc School Hair Accessories Gift Set Hair Accessories  for Girls Hair Clip Hair Colour Girls Hair Accessories Gift Set Hair Clip Hair  Band Hair Bands for Girls Hair (Red) :">
            <a:extLst>
              <a:ext uri="{FF2B5EF4-FFF2-40B4-BE49-F238E27FC236}">
                <a16:creationId xmlns:a16="http://schemas.microsoft.com/office/drawing/2014/main" id="{9DA91A27-F211-4A93-93A7-4289DDC637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6541" y="2708920"/>
            <a:ext cx="1705542" cy="170554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08DEB31-9CBB-4500-B5F1-98F590B5092F}"/>
              </a:ext>
            </a:extLst>
          </p:cNvPr>
          <p:cNvSpPr txBox="1"/>
          <p:nvPr/>
        </p:nvSpPr>
        <p:spPr>
          <a:xfrm>
            <a:off x="7174532" y="4509120"/>
            <a:ext cx="3226599" cy="794064"/>
          </a:xfrm>
          <a:prstGeom prst="rect">
            <a:avLst/>
          </a:prstGeom>
          <a:noFill/>
        </p:spPr>
        <p:txBody>
          <a:bodyPr wrap="square" rtlCol="0">
            <a:spAutoFit/>
          </a:bodyPr>
          <a:lstStyle/>
          <a:p>
            <a:pPr>
              <a:lnSpc>
                <a:spcPct val="95000"/>
              </a:lnSpc>
            </a:pPr>
            <a:r>
              <a:rPr lang="en-GB"/>
              <a:t>Red, simple hair accessories</a:t>
            </a:r>
          </a:p>
        </p:txBody>
      </p:sp>
    </p:spTree>
    <p:extLst>
      <p:ext uri="{BB962C8B-B14F-4D97-AF65-F5344CB8AC3E}">
        <p14:creationId xmlns:p14="http://schemas.microsoft.com/office/powerpoint/2010/main" val="234717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E337-C66A-4BB1-9A8C-7A4EE03094A6}"/>
              </a:ext>
            </a:extLst>
          </p:cNvPr>
          <p:cNvSpPr>
            <a:spLocks noGrp="1"/>
          </p:cNvSpPr>
          <p:nvPr>
            <p:ph type="title"/>
          </p:nvPr>
        </p:nvSpPr>
        <p:spPr>
          <a:xfrm>
            <a:off x="381314" y="-531440"/>
            <a:ext cx="10157354" cy="1397000"/>
          </a:xfrm>
        </p:spPr>
        <p:txBody>
          <a:bodyPr/>
          <a:lstStyle/>
          <a:p>
            <a:r>
              <a:rPr lang="en-GB"/>
              <a:t>PE Uniform</a:t>
            </a:r>
          </a:p>
        </p:txBody>
      </p:sp>
      <p:pic>
        <p:nvPicPr>
          <p:cNvPr id="6" name="Picture 5">
            <a:extLst>
              <a:ext uri="{FF2B5EF4-FFF2-40B4-BE49-F238E27FC236}">
                <a16:creationId xmlns:a16="http://schemas.microsoft.com/office/drawing/2014/main" id="{75224C56-3154-4C42-9E2A-07FB3874D48F}"/>
              </a:ext>
            </a:extLst>
          </p:cNvPr>
          <p:cNvPicPr>
            <a:picLocks noChangeAspect="1"/>
          </p:cNvPicPr>
          <p:nvPr/>
        </p:nvPicPr>
        <p:blipFill>
          <a:blip r:embed="rId3"/>
          <a:stretch>
            <a:fillRect/>
          </a:stretch>
        </p:blipFill>
        <p:spPr>
          <a:xfrm>
            <a:off x="4820361" y="880583"/>
            <a:ext cx="1778107" cy="1972354"/>
          </a:xfrm>
          <a:prstGeom prst="rect">
            <a:avLst/>
          </a:prstGeom>
        </p:spPr>
      </p:pic>
      <p:pic>
        <p:nvPicPr>
          <p:cNvPr id="7" name="Picture 6">
            <a:extLst>
              <a:ext uri="{FF2B5EF4-FFF2-40B4-BE49-F238E27FC236}">
                <a16:creationId xmlns:a16="http://schemas.microsoft.com/office/drawing/2014/main" id="{45BA72C4-D6DE-4B5B-9728-F284B21ECFF0}"/>
              </a:ext>
            </a:extLst>
          </p:cNvPr>
          <p:cNvPicPr>
            <a:picLocks noChangeAspect="1"/>
          </p:cNvPicPr>
          <p:nvPr/>
        </p:nvPicPr>
        <p:blipFill>
          <a:blip r:embed="rId4"/>
          <a:stretch>
            <a:fillRect/>
          </a:stretch>
        </p:blipFill>
        <p:spPr>
          <a:xfrm>
            <a:off x="421432" y="865561"/>
            <a:ext cx="1762003" cy="1987376"/>
          </a:xfrm>
          <a:prstGeom prst="rect">
            <a:avLst/>
          </a:prstGeom>
        </p:spPr>
      </p:pic>
      <p:pic>
        <p:nvPicPr>
          <p:cNvPr id="8" name="Picture 7">
            <a:extLst>
              <a:ext uri="{FF2B5EF4-FFF2-40B4-BE49-F238E27FC236}">
                <a16:creationId xmlns:a16="http://schemas.microsoft.com/office/drawing/2014/main" id="{9028A06C-2414-48F3-BEDF-863E1BB335A7}"/>
              </a:ext>
            </a:extLst>
          </p:cNvPr>
          <p:cNvPicPr>
            <a:picLocks noChangeAspect="1"/>
          </p:cNvPicPr>
          <p:nvPr/>
        </p:nvPicPr>
        <p:blipFill>
          <a:blip r:embed="rId5"/>
          <a:stretch>
            <a:fillRect/>
          </a:stretch>
        </p:blipFill>
        <p:spPr>
          <a:xfrm>
            <a:off x="2388193" y="875742"/>
            <a:ext cx="1762003" cy="1987376"/>
          </a:xfrm>
          <a:prstGeom prst="rect">
            <a:avLst/>
          </a:prstGeom>
        </p:spPr>
      </p:pic>
      <p:pic>
        <p:nvPicPr>
          <p:cNvPr id="10" name="Picture 9">
            <a:extLst>
              <a:ext uri="{FF2B5EF4-FFF2-40B4-BE49-F238E27FC236}">
                <a16:creationId xmlns:a16="http://schemas.microsoft.com/office/drawing/2014/main" id="{9C9C816F-CE8A-460D-9FB3-A5D2B8E6FB26}"/>
              </a:ext>
            </a:extLst>
          </p:cNvPr>
          <p:cNvPicPr>
            <a:picLocks noChangeAspect="1"/>
          </p:cNvPicPr>
          <p:nvPr/>
        </p:nvPicPr>
        <p:blipFill>
          <a:blip r:embed="rId6"/>
          <a:stretch>
            <a:fillRect/>
          </a:stretch>
        </p:blipFill>
        <p:spPr>
          <a:xfrm>
            <a:off x="9962530" y="770295"/>
            <a:ext cx="1892522" cy="2071388"/>
          </a:xfrm>
          <a:prstGeom prst="rect">
            <a:avLst/>
          </a:prstGeom>
        </p:spPr>
      </p:pic>
      <p:pic>
        <p:nvPicPr>
          <p:cNvPr id="16" name="Picture 15">
            <a:extLst>
              <a:ext uri="{FF2B5EF4-FFF2-40B4-BE49-F238E27FC236}">
                <a16:creationId xmlns:a16="http://schemas.microsoft.com/office/drawing/2014/main" id="{9F2F86A8-6375-400C-A935-6619CC4EF338}"/>
              </a:ext>
            </a:extLst>
          </p:cNvPr>
          <p:cNvPicPr>
            <a:picLocks noChangeAspect="1"/>
          </p:cNvPicPr>
          <p:nvPr/>
        </p:nvPicPr>
        <p:blipFill>
          <a:blip r:embed="rId7"/>
          <a:stretch>
            <a:fillRect/>
          </a:stretch>
        </p:blipFill>
        <p:spPr>
          <a:xfrm>
            <a:off x="9920174" y="2983103"/>
            <a:ext cx="1934878" cy="2071388"/>
          </a:xfrm>
          <a:prstGeom prst="rect">
            <a:avLst/>
          </a:prstGeom>
        </p:spPr>
      </p:pic>
      <p:sp>
        <p:nvSpPr>
          <p:cNvPr id="17" name="TextBox 16">
            <a:extLst>
              <a:ext uri="{FF2B5EF4-FFF2-40B4-BE49-F238E27FC236}">
                <a16:creationId xmlns:a16="http://schemas.microsoft.com/office/drawing/2014/main" id="{3E096482-497B-42C0-80C2-D82DD33CD7CD}"/>
              </a:ext>
            </a:extLst>
          </p:cNvPr>
          <p:cNvSpPr txBox="1"/>
          <p:nvPr/>
        </p:nvSpPr>
        <p:spPr>
          <a:xfrm>
            <a:off x="453105" y="3984967"/>
            <a:ext cx="5688632" cy="2139047"/>
          </a:xfrm>
          <a:prstGeom prst="rect">
            <a:avLst/>
          </a:prstGeom>
          <a:noFill/>
        </p:spPr>
        <p:txBody>
          <a:bodyPr wrap="square" rtlCol="0">
            <a:spAutoFit/>
          </a:bodyPr>
          <a:lstStyle/>
          <a:p>
            <a:pPr>
              <a:lnSpc>
                <a:spcPct val="95000"/>
              </a:lnSpc>
            </a:pPr>
            <a:r>
              <a:rPr lang="en-GB" sz="2800" b="1">
                <a:solidFill>
                  <a:srgbClr val="FF0000"/>
                </a:solidFill>
              </a:rPr>
              <a:t>No hoodies</a:t>
            </a:r>
          </a:p>
          <a:p>
            <a:pPr>
              <a:lnSpc>
                <a:spcPct val="95000"/>
              </a:lnSpc>
            </a:pPr>
            <a:endParaRPr lang="en-GB" sz="2800" b="1">
              <a:solidFill>
                <a:srgbClr val="FF0000"/>
              </a:solidFill>
            </a:endParaRPr>
          </a:p>
          <a:p>
            <a:pPr>
              <a:lnSpc>
                <a:spcPct val="95000"/>
              </a:lnSpc>
            </a:pPr>
            <a:r>
              <a:rPr lang="en-GB" sz="2800" b="1">
                <a:solidFill>
                  <a:srgbClr val="FF0000"/>
                </a:solidFill>
              </a:rPr>
              <a:t>No football tops</a:t>
            </a:r>
          </a:p>
          <a:p>
            <a:pPr>
              <a:lnSpc>
                <a:spcPct val="95000"/>
              </a:lnSpc>
            </a:pPr>
            <a:endParaRPr lang="en-GB" sz="2800" b="1">
              <a:solidFill>
                <a:srgbClr val="FF0000"/>
              </a:solidFill>
            </a:endParaRPr>
          </a:p>
          <a:p>
            <a:pPr>
              <a:lnSpc>
                <a:spcPct val="95000"/>
              </a:lnSpc>
            </a:pPr>
            <a:r>
              <a:rPr lang="en-GB" sz="2800" b="1">
                <a:solidFill>
                  <a:srgbClr val="FF0000"/>
                </a:solidFill>
              </a:rPr>
              <a:t>No blades or studs trainers</a:t>
            </a:r>
          </a:p>
        </p:txBody>
      </p:sp>
      <p:pic>
        <p:nvPicPr>
          <p:cNvPr id="19" name="Picture 18">
            <a:extLst>
              <a:ext uri="{FF2B5EF4-FFF2-40B4-BE49-F238E27FC236}">
                <a16:creationId xmlns:a16="http://schemas.microsoft.com/office/drawing/2014/main" id="{AE2EB434-2383-4CAF-89EB-DF06DBEE03BF}"/>
              </a:ext>
            </a:extLst>
          </p:cNvPr>
          <p:cNvPicPr>
            <a:picLocks noChangeAspect="1"/>
          </p:cNvPicPr>
          <p:nvPr/>
        </p:nvPicPr>
        <p:blipFill>
          <a:blip r:embed="rId8"/>
          <a:stretch>
            <a:fillRect/>
          </a:stretch>
        </p:blipFill>
        <p:spPr>
          <a:xfrm>
            <a:off x="7405396" y="875742"/>
            <a:ext cx="1665495" cy="2173128"/>
          </a:xfrm>
          <a:prstGeom prst="rect">
            <a:avLst/>
          </a:prstGeom>
        </p:spPr>
      </p:pic>
      <p:pic>
        <p:nvPicPr>
          <p:cNvPr id="21" name="Picture 20">
            <a:extLst>
              <a:ext uri="{FF2B5EF4-FFF2-40B4-BE49-F238E27FC236}">
                <a16:creationId xmlns:a16="http://schemas.microsoft.com/office/drawing/2014/main" id="{10D33D3A-4164-4616-8865-2B6735D8847B}"/>
              </a:ext>
            </a:extLst>
          </p:cNvPr>
          <p:cNvPicPr>
            <a:picLocks noChangeAspect="1"/>
          </p:cNvPicPr>
          <p:nvPr/>
        </p:nvPicPr>
        <p:blipFill>
          <a:blip r:embed="rId9"/>
          <a:stretch>
            <a:fillRect/>
          </a:stretch>
        </p:blipFill>
        <p:spPr>
          <a:xfrm>
            <a:off x="7405396" y="3102610"/>
            <a:ext cx="1665495" cy="1877073"/>
          </a:xfrm>
          <a:prstGeom prst="rect">
            <a:avLst/>
          </a:prstGeom>
        </p:spPr>
      </p:pic>
    </p:spTree>
    <p:extLst>
      <p:ext uri="{BB962C8B-B14F-4D97-AF65-F5344CB8AC3E}">
        <p14:creationId xmlns:p14="http://schemas.microsoft.com/office/powerpoint/2010/main" val="331067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a:t>
            </a:r>
          </a:p>
        </p:txBody>
      </p:sp>
      <p:sp>
        <p:nvSpPr>
          <p:cNvPr id="3" name="Content Placeholder 2"/>
          <p:cNvSpPr>
            <a:spLocks noGrp="1"/>
          </p:cNvSpPr>
          <p:nvPr>
            <p:ph idx="1"/>
          </p:nvPr>
        </p:nvSpPr>
        <p:spPr>
          <a:xfrm>
            <a:off x="837828" y="1628800"/>
            <a:ext cx="10081120" cy="4470400"/>
          </a:xfrm>
        </p:spPr>
        <p:txBody>
          <a:bodyPr>
            <a:normAutofit lnSpcReduction="10000"/>
          </a:bodyPr>
          <a:lstStyle/>
          <a:p>
            <a:r>
              <a:rPr lang="en-US"/>
              <a:t>PE lessons will take place every </a:t>
            </a:r>
            <a:r>
              <a:rPr lang="en-US" b="1" u="sng"/>
              <a:t>Friday </a:t>
            </a:r>
          </a:p>
          <a:p>
            <a:r>
              <a:rPr lang="en-US"/>
              <a:t>6W and 6F – Monday </a:t>
            </a:r>
          </a:p>
          <a:p>
            <a:r>
              <a:rPr lang="en-US"/>
              <a:t>6P and 6S - Thursday</a:t>
            </a:r>
          </a:p>
          <a:p>
            <a:endParaRPr lang="en-US"/>
          </a:p>
          <a:p>
            <a:r>
              <a:rPr lang="en-US"/>
              <a:t>Please ensure your child comes to school wearing their PE kit.</a:t>
            </a:r>
          </a:p>
          <a:p>
            <a:pPr lvl="1"/>
            <a:r>
              <a:rPr lang="en-US"/>
              <a:t>House Team t-shirt or white t-shirt</a:t>
            </a:r>
          </a:p>
          <a:p>
            <a:pPr lvl="1"/>
            <a:r>
              <a:rPr lang="en-US"/>
              <a:t>Black Jogging bottoms, leggings or shorts</a:t>
            </a:r>
          </a:p>
          <a:p>
            <a:pPr lvl="1"/>
            <a:r>
              <a:rPr lang="en-US"/>
              <a:t>Trainers</a:t>
            </a:r>
          </a:p>
          <a:p>
            <a:pPr lvl="1"/>
            <a:r>
              <a:rPr lang="en-US" b="1">
                <a:solidFill>
                  <a:srgbClr val="FF0000"/>
                </a:solidFill>
              </a:rPr>
              <a:t>School jumper</a:t>
            </a:r>
          </a:p>
          <a:p>
            <a:pPr marL="426645" lvl="1" indent="0">
              <a:buNone/>
            </a:pPr>
            <a:endParaRPr lang="en-US"/>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467E-4A26-4F02-BE52-E4C8D047F616}"/>
              </a:ext>
            </a:extLst>
          </p:cNvPr>
          <p:cNvSpPr>
            <a:spLocks noGrp="1"/>
          </p:cNvSpPr>
          <p:nvPr>
            <p:ph type="title"/>
          </p:nvPr>
        </p:nvSpPr>
        <p:spPr>
          <a:xfrm>
            <a:off x="1015735" y="-424185"/>
            <a:ext cx="10157354" cy="1397000"/>
          </a:xfrm>
        </p:spPr>
        <p:txBody>
          <a:bodyPr/>
          <a:lstStyle/>
          <a:p>
            <a:r>
              <a:rPr lang="en-GB"/>
              <a:t>Things your child needs to bring</a:t>
            </a:r>
          </a:p>
        </p:txBody>
      </p:sp>
      <p:sp>
        <p:nvSpPr>
          <p:cNvPr id="3" name="Content Placeholder 2">
            <a:extLst>
              <a:ext uri="{FF2B5EF4-FFF2-40B4-BE49-F238E27FC236}">
                <a16:creationId xmlns:a16="http://schemas.microsoft.com/office/drawing/2014/main" id="{D7839A29-7665-469D-B878-C974924875C8}"/>
              </a:ext>
            </a:extLst>
          </p:cNvPr>
          <p:cNvSpPr>
            <a:spLocks noGrp="1"/>
          </p:cNvSpPr>
          <p:nvPr>
            <p:ph idx="1"/>
          </p:nvPr>
        </p:nvSpPr>
        <p:spPr>
          <a:xfrm>
            <a:off x="871720" y="1154348"/>
            <a:ext cx="9543172" cy="4938948"/>
          </a:xfrm>
        </p:spPr>
        <p:txBody>
          <a:bodyPr>
            <a:normAutofit lnSpcReduction="10000"/>
          </a:bodyPr>
          <a:lstStyle/>
          <a:p>
            <a:r>
              <a:rPr lang="en-GB"/>
              <a:t>Do not bring bulky back packs</a:t>
            </a:r>
          </a:p>
          <a:p>
            <a:r>
              <a:rPr lang="en-GB"/>
              <a:t>Bring a waterproof bag that can hold your home learning books (A4 size) and your reading book, which can fit on the back of your chair.</a:t>
            </a:r>
          </a:p>
          <a:p>
            <a:r>
              <a:rPr lang="en-GB"/>
              <a:t>You may bring a labelled water bottle from home.</a:t>
            </a:r>
          </a:p>
          <a:p>
            <a:r>
              <a:rPr lang="en-GB"/>
              <a:t>Reading book and reading record</a:t>
            </a:r>
          </a:p>
          <a:p>
            <a:r>
              <a:rPr lang="en-GB"/>
              <a:t>Pencil cases should contain:</a:t>
            </a:r>
          </a:p>
          <a:p>
            <a:pPr lvl="1"/>
            <a:r>
              <a:rPr lang="en-GB"/>
              <a:t>Pencil</a:t>
            </a:r>
          </a:p>
          <a:p>
            <a:pPr lvl="1"/>
            <a:r>
              <a:rPr lang="en-GB"/>
              <a:t>Black Pen</a:t>
            </a:r>
          </a:p>
          <a:p>
            <a:pPr lvl="1"/>
            <a:r>
              <a:rPr lang="en-GB"/>
              <a:t>Glue Stick</a:t>
            </a:r>
          </a:p>
          <a:p>
            <a:pPr lvl="1"/>
            <a:r>
              <a:rPr lang="en-GB"/>
              <a:t>Colouring Pencils</a:t>
            </a:r>
          </a:p>
        </p:txBody>
      </p:sp>
      <p:pic>
        <p:nvPicPr>
          <p:cNvPr id="4" name="Picture 3">
            <a:extLst>
              <a:ext uri="{FF2B5EF4-FFF2-40B4-BE49-F238E27FC236}">
                <a16:creationId xmlns:a16="http://schemas.microsoft.com/office/drawing/2014/main" id="{E4A8C9FF-F2D4-449C-AFB8-BE3E3BE58C97}"/>
              </a:ext>
            </a:extLst>
          </p:cNvPr>
          <p:cNvPicPr>
            <a:picLocks noChangeAspect="1"/>
          </p:cNvPicPr>
          <p:nvPr/>
        </p:nvPicPr>
        <p:blipFill>
          <a:blip r:embed="rId2"/>
          <a:stretch>
            <a:fillRect/>
          </a:stretch>
        </p:blipFill>
        <p:spPr>
          <a:xfrm>
            <a:off x="7462564" y="4797150"/>
            <a:ext cx="1458988" cy="2006109"/>
          </a:xfrm>
          <a:prstGeom prst="rect">
            <a:avLst/>
          </a:prstGeom>
        </p:spPr>
      </p:pic>
      <p:sp>
        <p:nvSpPr>
          <p:cNvPr id="6" name="Multiplication Sign 5">
            <a:extLst>
              <a:ext uri="{FF2B5EF4-FFF2-40B4-BE49-F238E27FC236}">
                <a16:creationId xmlns:a16="http://schemas.microsoft.com/office/drawing/2014/main" id="{D1800977-A263-4577-9733-A1EF73401DFB}"/>
              </a:ext>
            </a:extLst>
          </p:cNvPr>
          <p:cNvSpPr/>
          <p:nvPr/>
        </p:nvSpPr>
        <p:spPr>
          <a:xfrm>
            <a:off x="6524725" y="5517232"/>
            <a:ext cx="1008112" cy="937096"/>
          </a:xfrm>
          <a:prstGeom prst="mathMultiply">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ee the source image">
            <a:extLst>
              <a:ext uri="{FF2B5EF4-FFF2-40B4-BE49-F238E27FC236}">
                <a16:creationId xmlns:a16="http://schemas.microsoft.com/office/drawing/2014/main" id="{2AB6ED04-C963-47E2-9ACF-CCAB60244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9119" y="4929409"/>
            <a:ext cx="1532475" cy="18162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2BC4475-592E-49A3-B9EE-ADF22D060B2B}"/>
              </a:ext>
            </a:extLst>
          </p:cNvPr>
          <p:cNvSpPr/>
          <p:nvPr/>
        </p:nvSpPr>
        <p:spPr>
          <a:xfrm>
            <a:off x="11324248" y="5338540"/>
            <a:ext cx="728084" cy="923330"/>
          </a:xfrm>
          <a:prstGeom prst="rect">
            <a:avLst/>
          </a:prstGeom>
          <a:noFill/>
        </p:spPr>
        <p:txBody>
          <a:bodyPr wrap="none" lIns="91440" tIns="45720" rIns="91440" bIns="45720">
            <a:spAutoFit/>
          </a:bodyPr>
          <a:lstStyle/>
          <a:p>
            <a:pPr algn="ctr"/>
            <a:r>
              <a:rPr lang="en-US" sz="5400" b="0" cap="none" spc="0">
                <a:ln w="0"/>
                <a:solidFill>
                  <a:srgbClr val="00B050"/>
                </a:solidFill>
                <a:effectLst>
                  <a:outerShdw blurRad="38100" dist="19050" dir="2700000" algn="tl" rotWithShape="0">
                    <a:schemeClr val="dk1">
                      <a:alpha val="40000"/>
                    </a:schemeClr>
                  </a:outerShdw>
                </a:effectLst>
                <a:sym typeface="Wingdings" panose="05000000000000000000" pitchFamily="2" charset="2"/>
              </a:rPr>
              <a:t></a:t>
            </a:r>
            <a:endParaRPr lang="en-US" sz="5400" b="0" cap="none" spc="0">
              <a:ln w="0"/>
              <a:solidFill>
                <a:srgbClr val="00B05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2957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467E-4A26-4F02-BE52-E4C8D047F616}"/>
              </a:ext>
            </a:extLst>
          </p:cNvPr>
          <p:cNvSpPr>
            <a:spLocks noGrp="1"/>
          </p:cNvSpPr>
          <p:nvPr>
            <p:ph type="title"/>
          </p:nvPr>
        </p:nvSpPr>
        <p:spPr>
          <a:xfrm>
            <a:off x="737218" y="-315416"/>
            <a:ext cx="10157354" cy="1397000"/>
          </a:xfrm>
        </p:spPr>
        <p:txBody>
          <a:bodyPr anchor="b">
            <a:normAutofit/>
          </a:bodyPr>
          <a:lstStyle/>
          <a:p>
            <a:r>
              <a:rPr lang="en-GB"/>
              <a:t>School Dinners</a:t>
            </a:r>
          </a:p>
        </p:txBody>
      </p:sp>
      <p:sp>
        <p:nvSpPr>
          <p:cNvPr id="3" name="Content Placeholder 2">
            <a:extLst>
              <a:ext uri="{FF2B5EF4-FFF2-40B4-BE49-F238E27FC236}">
                <a16:creationId xmlns:a16="http://schemas.microsoft.com/office/drawing/2014/main" id="{D7839A29-7665-469D-B878-C974924875C8}"/>
              </a:ext>
            </a:extLst>
          </p:cNvPr>
          <p:cNvSpPr>
            <a:spLocks noGrp="1"/>
          </p:cNvSpPr>
          <p:nvPr>
            <p:ph sz="half" idx="1"/>
          </p:nvPr>
        </p:nvSpPr>
        <p:spPr>
          <a:xfrm>
            <a:off x="549796" y="1081584"/>
            <a:ext cx="5832647" cy="5700216"/>
          </a:xfrm>
        </p:spPr>
        <p:txBody>
          <a:bodyPr>
            <a:normAutofit/>
          </a:bodyPr>
          <a:lstStyle/>
          <a:p>
            <a:r>
              <a:rPr lang="en-GB" sz="2000"/>
              <a:t>For this year, the government has guaranteed that every child in primary school be offered free school meals.</a:t>
            </a:r>
          </a:p>
          <a:p>
            <a:r>
              <a:rPr lang="en-GB" sz="2000"/>
              <a:t>Previously you have had to complete a form out to be eligible for this, but, for this year, it is not the case.</a:t>
            </a:r>
          </a:p>
          <a:p>
            <a:r>
              <a:rPr lang="en-GB" sz="2000"/>
              <a:t>Should your child still prefer a packed lunch, then please bring this in as they have been doing.</a:t>
            </a:r>
          </a:p>
          <a:p>
            <a:r>
              <a:rPr lang="en-GB" sz="2000"/>
              <a:t>We are unaware about this offer going forward, so you can still apply for this now if the government choose not to offer this benefit in the next few years. </a:t>
            </a:r>
          </a:p>
        </p:txBody>
      </p:sp>
      <p:pic>
        <p:nvPicPr>
          <p:cNvPr id="5" name="Picture 2" descr="Moulsham Infant School - School Meals">
            <a:extLst>
              <a:ext uri="{FF2B5EF4-FFF2-40B4-BE49-F238E27FC236}">
                <a16:creationId xmlns:a16="http://schemas.microsoft.com/office/drawing/2014/main" id="{BF988447-DA5F-4115-A779-2431E76B0E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7649" y="1701800"/>
            <a:ext cx="4216923" cy="4470400"/>
          </a:xfrm>
          <a:prstGeom prst="rect">
            <a:avLst/>
          </a:prstGeom>
          <a:solidFill>
            <a:srgbClr val="FFFFFF"/>
          </a:solidFill>
        </p:spPr>
      </p:pic>
    </p:spTree>
    <p:extLst>
      <p:ext uri="{BB962C8B-B14F-4D97-AF65-F5344CB8AC3E}">
        <p14:creationId xmlns:p14="http://schemas.microsoft.com/office/powerpoint/2010/main" val="261129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C05C-CBF9-4BF9-8C2F-AED73ED7EA87}"/>
              </a:ext>
            </a:extLst>
          </p:cNvPr>
          <p:cNvSpPr>
            <a:spLocks noGrp="1"/>
          </p:cNvSpPr>
          <p:nvPr>
            <p:ph type="title"/>
          </p:nvPr>
        </p:nvSpPr>
        <p:spPr>
          <a:xfrm>
            <a:off x="189756" y="-31750"/>
            <a:ext cx="8064896" cy="1397000"/>
          </a:xfrm>
        </p:spPr>
        <p:txBody>
          <a:bodyPr/>
          <a:lstStyle/>
          <a:p>
            <a:r>
              <a:rPr lang="en-GB"/>
              <a:t>Attendance and Punctuality</a:t>
            </a:r>
          </a:p>
        </p:txBody>
      </p:sp>
      <p:sp>
        <p:nvSpPr>
          <p:cNvPr id="3" name="Content Placeholder 2">
            <a:extLst>
              <a:ext uri="{FF2B5EF4-FFF2-40B4-BE49-F238E27FC236}">
                <a16:creationId xmlns:a16="http://schemas.microsoft.com/office/drawing/2014/main" id="{3C5B6A35-9DED-419A-B4C4-4B2B64CBCB49}"/>
              </a:ext>
            </a:extLst>
          </p:cNvPr>
          <p:cNvSpPr>
            <a:spLocks noGrp="1"/>
          </p:cNvSpPr>
          <p:nvPr>
            <p:ph idx="1"/>
          </p:nvPr>
        </p:nvSpPr>
        <p:spPr>
          <a:xfrm>
            <a:off x="333772" y="1700808"/>
            <a:ext cx="11305256" cy="4470400"/>
          </a:xfrm>
        </p:spPr>
        <p:txBody>
          <a:bodyPr>
            <a:normAutofit/>
          </a:bodyPr>
          <a:lstStyle/>
          <a:p>
            <a:r>
              <a:rPr lang="en-GB"/>
              <a:t>It is vital that you come to school every day and on time.</a:t>
            </a:r>
          </a:p>
          <a:p>
            <a:r>
              <a:rPr lang="en-GB"/>
              <a:t>Soft start begins at 8:35.</a:t>
            </a:r>
          </a:p>
          <a:p>
            <a:r>
              <a:rPr lang="en-GB"/>
              <a:t>The register will close at 8.50</a:t>
            </a:r>
          </a:p>
          <a:p>
            <a:r>
              <a:rPr lang="en-GB"/>
              <a:t>If you wish your child to walk home alone, please complete the form from the office and return it ASAP</a:t>
            </a:r>
          </a:p>
          <a:p>
            <a:r>
              <a:rPr lang="en-GB"/>
              <a:t>Please ensure you collect your children on time from the playground at 3:30.</a:t>
            </a:r>
            <a:r>
              <a:rPr lang="en-GB">
                <a:highlight>
                  <a:srgbClr val="FFFF00"/>
                </a:highlight>
              </a:rPr>
              <a:t> </a:t>
            </a:r>
          </a:p>
          <a:p>
            <a:r>
              <a:rPr lang="en-GB"/>
              <a:t>If there are changes to who is picking your child up, you MUST inform the office.</a:t>
            </a:r>
          </a:p>
        </p:txBody>
      </p:sp>
    </p:spTree>
    <p:extLst>
      <p:ext uri="{BB962C8B-B14F-4D97-AF65-F5344CB8AC3E}">
        <p14:creationId xmlns:p14="http://schemas.microsoft.com/office/powerpoint/2010/main" val="397500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313711-b5b6-416f-94c3-8565ccd69865">
      <Terms xmlns="http://schemas.microsoft.com/office/infopath/2007/PartnerControls"/>
    </lcf76f155ced4ddcb4097134ff3c332f>
    <TaxCatchAll xmlns="a5908cf9-36d2-4f1e-bb68-de5bb6d2983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24D3530D0B9243AEFB7457EB72A8C8" ma:contentTypeVersion="14" ma:contentTypeDescription="Create a new document." ma:contentTypeScope="" ma:versionID="c4309ecb1855a5fa2166411f4e94ef14">
  <xsd:schema xmlns:xsd="http://www.w3.org/2001/XMLSchema" xmlns:xs="http://www.w3.org/2001/XMLSchema" xmlns:p="http://schemas.microsoft.com/office/2006/metadata/properties" xmlns:ns2="27313711-b5b6-416f-94c3-8565ccd69865" xmlns:ns3="a5908cf9-36d2-4f1e-bb68-de5bb6d2983f" targetNamespace="http://schemas.microsoft.com/office/2006/metadata/properties" ma:root="true" ma:fieldsID="cfbcf1e189ac028902be8852a8d12d0b" ns2:_="" ns3:_="">
    <xsd:import namespace="27313711-b5b6-416f-94c3-8565ccd69865"/>
    <xsd:import namespace="a5908cf9-36d2-4f1e-bb68-de5bb6d298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313711-b5b6-416f-94c3-8565ccd698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f085df-cf9a-475f-bb2f-1d85759f2c7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908cf9-36d2-4f1e-bb68-de5bb6d2983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65f0923-02ab-426a-8ac0-5a689ecc0922}" ma:internalName="TaxCatchAll" ma:showField="CatchAllData" ma:web="a5908cf9-36d2-4f1e-bb68-de5bb6d2983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447E80-0124-4008-94E0-2D5C3CE3B5F6}">
  <ds:schemaRefs>
    <ds:schemaRef ds:uri="27313711-b5b6-416f-94c3-8565ccd69865"/>
    <ds:schemaRef ds:uri="a5908cf9-36d2-4f1e-bb68-de5bb6d298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B6C7F3-47AC-4726-8B24-CA41557B3061}">
  <ds:schemaRefs>
    <ds:schemaRef ds:uri="http://schemas.microsoft.com/sharepoint/v3/contenttype/forms"/>
  </ds:schemaRefs>
</ds:datastoreItem>
</file>

<file path=customXml/itemProps3.xml><?xml version="1.0" encoding="utf-8"?>
<ds:datastoreItem xmlns:ds="http://schemas.openxmlformats.org/officeDocument/2006/customXml" ds:itemID="{A932C8F9-3FE6-4AAB-80BD-AF9D83887B69}">
  <ds:schemaRefs>
    <ds:schemaRef ds:uri="27313711-b5b6-416f-94c3-8565ccd69865"/>
    <ds:schemaRef ds:uri="a5908cf9-36d2-4f1e-bb68-de5bb6d298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Application>Microsoft Office PowerPoint</Application>
  <PresentationFormat>Custom</PresentationFormat>
  <Slides>22</Slides>
  <Notes>5</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Class open house presentation</vt:lpstr>
      <vt:lpstr>Meet the Teacher 2023-2024</vt:lpstr>
      <vt:lpstr>Personal Details</vt:lpstr>
      <vt:lpstr>School Uniform</vt:lpstr>
      <vt:lpstr>Jewellery</vt:lpstr>
      <vt:lpstr>PE Uniform</vt:lpstr>
      <vt:lpstr>PE</vt:lpstr>
      <vt:lpstr>Things your child needs to bring</vt:lpstr>
      <vt:lpstr>School Dinners</vt:lpstr>
      <vt:lpstr>Attendance and Punctuality</vt:lpstr>
      <vt:lpstr>Reading</vt:lpstr>
      <vt:lpstr>Home Learning</vt:lpstr>
      <vt:lpstr>CGP Books</vt:lpstr>
      <vt:lpstr>PowerPoint Presentation</vt:lpstr>
      <vt:lpstr>Making appointments to see your child’s teacher</vt:lpstr>
      <vt:lpstr>After School Clubs</vt:lpstr>
      <vt:lpstr>Trips</vt:lpstr>
      <vt:lpstr>The online world</vt:lpstr>
      <vt:lpstr>The 4 Cs of Online Safety</vt:lpstr>
      <vt:lpstr>Resources</vt:lpstr>
      <vt:lpstr>Online Safety</vt:lpstr>
      <vt:lpstr>Secondary School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6S</dc:title>
  <dc:creator>B Mentore</dc:creator>
  <cp:revision>2</cp:revision>
  <dcterms:created xsi:type="dcterms:W3CDTF">2020-07-20T18:28:34Z</dcterms:created>
  <dcterms:modified xsi:type="dcterms:W3CDTF">2023-09-08T15:03:31Z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0x0101007624D3530D0B9243AEFB7457EB72A8C8</vt:lpwstr>
  </property>
  <property fmtid="{D5CDD505-2E9C-101B-9397-08002B2CF9AE}" pid="3" name="Order">
    <vt:r8>2491800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ediaServiceImageTags">
    <vt:lpwstr/>
  </property>
</Properties>
</file>