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FC2985-0EB8-4F7D-8664-7CC99A57A65D}" v="1" dt="2024-09-20T10:13:33.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5220" autoAdjust="0"/>
  </p:normalViewPr>
  <p:slideViewPr>
    <p:cSldViewPr snapToGrid="0" showGuides="1">
      <p:cViewPr varScale="1">
        <p:scale>
          <a:sx n="73" d="100"/>
          <a:sy n="73" d="100"/>
        </p:scale>
        <p:origin x="76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D87AA2-985B-4650-92B9-A2019A2EE297}"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116316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D87AA2-985B-4650-92B9-A2019A2EE297}"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4382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D87AA2-985B-4650-92B9-A2019A2EE297}"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93919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D87AA2-985B-4650-92B9-A2019A2EE297}"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14702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D87AA2-985B-4650-92B9-A2019A2EE297}"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335435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D87AA2-985B-4650-92B9-A2019A2EE297}"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3768550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D87AA2-985B-4650-92B9-A2019A2EE297}" type="datetimeFigureOut">
              <a:rPr lang="en-GB" smtClean="0"/>
              <a:t>26/02/2025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341677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D87AA2-985B-4650-92B9-A2019A2EE297}" type="datetimeFigureOut">
              <a:rPr lang="en-GB" smtClean="0"/>
              <a:t>26/02/2025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95350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87AA2-985B-4650-92B9-A2019A2EE297}" type="datetimeFigureOut">
              <a:rPr lang="en-GB" smtClean="0"/>
              <a:t>26/02/2025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46242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87AA2-985B-4650-92B9-A2019A2EE297}"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30828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87AA2-985B-4650-92B9-A2019A2EE297}"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90833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87AA2-985B-4650-92B9-A2019A2EE297}" type="datetimeFigureOut">
              <a:rPr lang="en-GB" smtClean="0"/>
              <a:t>26/02/2025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3DC58-EC5C-4F9C-A3D1-A1F3514E2EAB}" type="slidenum">
              <a:rPr lang="en-GB" smtClean="0"/>
              <a:t>‹#›</a:t>
            </a:fld>
            <a:endParaRPr lang="en-GB"/>
          </a:p>
        </p:txBody>
      </p:sp>
    </p:spTree>
    <p:extLst>
      <p:ext uri="{BB962C8B-B14F-4D97-AF65-F5344CB8AC3E}">
        <p14:creationId xmlns:p14="http://schemas.microsoft.com/office/powerpoint/2010/main" val="81127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2.m4a"/><Relationship Id="rId7"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4.png"/><Relationship Id="rId5" Type="http://schemas.microsoft.com/office/2007/relationships/media" Target="../media/media3.m4a"/><Relationship Id="rId10" Type="http://schemas.openxmlformats.org/officeDocument/2006/relationships/image" Target="../media/image3.png"/><Relationship Id="rId4" Type="http://schemas.openxmlformats.org/officeDocument/2006/relationships/audio" Target="../media/media2.m4a"/><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orange border&#10;&#10;Description automatically generated">
            <a:extLst>
              <a:ext uri="{FF2B5EF4-FFF2-40B4-BE49-F238E27FC236}">
                <a16:creationId xmlns:a16="http://schemas.microsoft.com/office/drawing/2014/main" id="{8C7F5CC8-0F09-89DE-1467-E896CF56AB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A picture containing graphics, drawing, food&#10;&#10;Description automatically generated">
            <a:extLst>
              <a:ext uri="{FF2B5EF4-FFF2-40B4-BE49-F238E27FC236}">
                <a16:creationId xmlns:a16="http://schemas.microsoft.com/office/drawing/2014/main" id="{0AF34DEB-BBF5-8164-C1D2-5B53A12C24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49820" y="178904"/>
            <a:ext cx="1081686" cy="721124"/>
          </a:xfrm>
          <a:prstGeom prst="rect">
            <a:avLst/>
          </a:prstGeom>
        </p:spPr>
      </p:pic>
      <p:sp>
        <p:nvSpPr>
          <p:cNvPr id="9" name="TextBox 8">
            <a:extLst>
              <a:ext uri="{FF2B5EF4-FFF2-40B4-BE49-F238E27FC236}">
                <a16:creationId xmlns:a16="http://schemas.microsoft.com/office/drawing/2014/main" id="{FCB07BD8-06AF-41EC-8168-E9249FED881B}"/>
              </a:ext>
            </a:extLst>
          </p:cNvPr>
          <p:cNvSpPr txBox="1"/>
          <p:nvPr/>
        </p:nvSpPr>
        <p:spPr>
          <a:xfrm>
            <a:off x="4132782" y="292073"/>
            <a:ext cx="3525324" cy="369332"/>
          </a:xfrm>
          <a:prstGeom prst="rect">
            <a:avLst/>
          </a:prstGeom>
          <a:pattFill prst="pct5">
            <a:fgClr>
              <a:schemeClr val="accent4">
                <a:lumMod val="20000"/>
                <a:lumOff val="80000"/>
              </a:schemeClr>
            </a:fgClr>
            <a:bgClr>
              <a:schemeClr val="bg1"/>
            </a:bgClr>
          </a:pattFill>
          <a:ln w="38100">
            <a:solidFill>
              <a:srgbClr val="FFC000"/>
            </a:solidFill>
          </a:ln>
        </p:spPr>
        <p:txBody>
          <a:bodyPr wrap="none" rtlCol="0">
            <a:spAutoFit/>
          </a:bodyPr>
          <a:lstStyle/>
          <a:p>
            <a:r>
              <a:rPr lang="en-GB" b="1" dirty="0">
                <a:latin typeface="Century Gothic" panose="020B0502020202020204" pitchFamily="34" charset="0"/>
              </a:rPr>
              <a:t>Knowledge organiser: Clothes</a:t>
            </a:r>
          </a:p>
        </p:txBody>
      </p:sp>
      <p:sp>
        <p:nvSpPr>
          <p:cNvPr id="11" name="TextBox 10">
            <a:extLst>
              <a:ext uri="{FF2B5EF4-FFF2-40B4-BE49-F238E27FC236}">
                <a16:creationId xmlns:a16="http://schemas.microsoft.com/office/drawing/2014/main" id="{82FB6155-EF73-4E76-B4CA-717526727E8F}"/>
              </a:ext>
            </a:extLst>
          </p:cNvPr>
          <p:cNvSpPr txBox="1"/>
          <p:nvPr/>
        </p:nvSpPr>
        <p:spPr>
          <a:xfrm>
            <a:off x="272374" y="762457"/>
            <a:ext cx="3472501" cy="2677656"/>
          </a:xfrm>
          <a:prstGeom prst="rect">
            <a:avLst/>
          </a:prstGeom>
          <a:pattFill prst="pct5">
            <a:fgClr>
              <a:schemeClr val="accent4">
                <a:lumMod val="20000"/>
                <a:lumOff val="80000"/>
              </a:schemeClr>
            </a:fgClr>
            <a:bgClr>
              <a:schemeClr val="bg1"/>
            </a:bgClr>
          </a:pattFill>
          <a:ln w="38100">
            <a:solidFill>
              <a:srgbClr val="00B0F0"/>
            </a:solidFill>
          </a:ln>
        </p:spPr>
        <p:txBody>
          <a:bodyPr wrap="square" rtlCol="0">
            <a:spAutoFit/>
          </a:bodyPr>
          <a:lstStyle/>
          <a:p>
            <a:r>
              <a:rPr lang="en-GB" sz="1400" b="1" dirty="0">
                <a:latin typeface="Century Gothic" panose="020B0502020202020204" pitchFamily="34" charset="0"/>
              </a:rPr>
              <a:t>Clothes Noun Bank</a:t>
            </a:r>
          </a:p>
          <a:p>
            <a:endParaRPr lang="en-GB" sz="1400" b="1" dirty="0">
              <a:latin typeface="Century Gothic" panose="020B0502020202020204" pitchFamily="34" charset="0"/>
            </a:endParaRPr>
          </a:p>
          <a:p>
            <a:r>
              <a:rPr lang="en-GB" sz="1400" b="1" dirty="0">
                <a:latin typeface="Century Gothic" panose="020B0502020202020204" pitchFamily="34" charset="0"/>
              </a:rPr>
              <a:t>un </a:t>
            </a:r>
            <a:r>
              <a:rPr lang="en-GB" sz="1400" b="1" dirty="0" err="1">
                <a:latin typeface="Century Gothic" panose="020B0502020202020204" pitchFamily="34" charset="0"/>
              </a:rPr>
              <a:t>pantalón</a:t>
            </a:r>
            <a:r>
              <a:rPr lang="en-GB" sz="1400" b="1" dirty="0">
                <a:latin typeface="Century Gothic" panose="020B0502020202020204" pitchFamily="34" charset="0"/>
              </a:rPr>
              <a:t> -</a:t>
            </a:r>
            <a:r>
              <a:rPr lang="en-GB" sz="1400" dirty="0">
                <a:latin typeface="Century Gothic" panose="020B0502020202020204" pitchFamily="34" charset="0"/>
              </a:rPr>
              <a:t>trousers</a:t>
            </a:r>
          </a:p>
          <a:p>
            <a:r>
              <a:rPr lang="en-GB" sz="1400" b="1" dirty="0">
                <a:latin typeface="Century Gothic" panose="020B0502020202020204" pitchFamily="34" charset="0"/>
              </a:rPr>
              <a:t>un jersey - </a:t>
            </a:r>
            <a:r>
              <a:rPr lang="en-GB" sz="1400" dirty="0">
                <a:latin typeface="Century Gothic" panose="020B0502020202020204" pitchFamily="34" charset="0"/>
              </a:rPr>
              <a:t>a jumper</a:t>
            </a:r>
          </a:p>
          <a:p>
            <a:r>
              <a:rPr lang="en-GB" sz="1400" b="1" dirty="0">
                <a:latin typeface="Century Gothic" panose="020B0502020202020204" pitchFamily="34" charset="0"/>
              </a:rPr>
              <a:t>un </a:t>
            </a:r>
            <a:r>
              <a:rPr lang="en-GB" sz="1400" b="1" dirty="0" err="1">
                <a:latin typeface="Century Gothic" panose="020B0502020202020204" pitchFamily="34" charset="0"/>
              </a:rPr>
              <a:t>pantalón</a:t>
            </a:r>
            <a:r>
              <a:rPr lang="en-GB" sz="1400" b="1" dirty="0">
                <a:latin typeface="Century Gothic" panose="020B0502020202020204" pitchFamily="34" charset="0"/>
              </a:rPr>
              <a:t> </a:t>
            </a:r>
            <a:r>
              <a:rPr lang="en-GB" sz="1400" b="1" dirty="0" err="1">
                <a:latin typeface="Century Gothic" panose="020B0502020202020204" pitchFamily="34" charset="0"/>
              </a:rPr>
              <a:t>corto</a:t>
            </a:r>
            <a:r>
              <a:rPr lang="en-GB" sz="1400" b="1" dirty="0">
                <a:latin typeface="Century Gothic" panose="020B0502020202020204" pitchFamily="34" charset="0"/>
              </a:rPr>
              <a:t> - </a:t>
            </a:r>
            <a:r>
              <a:rPr lang="en-GB" sz="1400" dirty="0">
                <a:latin typeface="Century Gothic" panose="020B0502020202020204" pitchFamily="34" charset="0"/>
              </a:rPr>
              <a:t>shorts</a:t>
            </a:r>
          </a:p>
          <a:p>
            <a:r>
              <a:rPr lang="en-GB" sz="1400" b="1" dirty="0" err="1">
                <a:latin typeface="Century Gothic" panose="020B0502020202020204" pitchFamily="34" charset="0"/>
              </a:rPr>
              <a:t>una</a:t>
            </a:r>
            <a:r>
              <a:rPr lang="en-GB" sz="1400" b="1" dirty="0">
                <a:latin typeface="Century Gothic" panose="020B0502020202020204" pitchFamily="34" charset="0"/>
              </a:rPr>
              <a:t> </a:t>
            </a:r>
            <a:r>
              <a:rPr lang="en-GB" sz="1400" b="1" dirty="0" err="1">
                <a:latin typeface="Century Gothic" panose="020B0502020202020204" pitchFamily="34" charset="0"/>
              </a:rPr>
              <a:t>camiseta</a:t>
            </a:r>
            <a:r>
              <a:rPr lang="en-GB" sz="1400" b="1" dirty="0">
                <a:latin typeface="Century Gothic" panose="020B0502020202020204" pitchFamily="34" charset="0"/>
              </a:rPr>
              <a:t>- </a:t>
            </a:r>
            <a:r>
              <a:rPr lang="en-GB" sz="1400" dirty="0">
                <a:latin typeface="Century Gothic" panose="020B0502020202020204" pitchFamily="34" charset="0"/>
              </a:rPr>
              <a:t>a </a:t>
            </a:r>
            <a:r>
              <a:rPr lang="en-GB" sz="1400" dirty="0" err="1">
                <a:latin typeface="Century Gothic" panose="020B0502020202020204" pitchFamily="34" charset="0"/>
              </a:rPr>
              <a:t>tshirt</a:t>
            </a:r>
            <a:endParaRPr lang="en-GB" sz="1400" dirty="0">
              <a:latin typeface="Century Gothic" panose="020B0502020202020204" pitchFamily="34" charset="0"/>
            </a:endParaRPr>
          </a:p>
          <a:p>
            <a:r>
              <a:rPr lang="en-GB" sz="1400" b="1" dirty="0">
                <a:latin typeface="Century Gothic" panose="020B0502020202020204" pitchFamily="34" charset="0"/>
              </a:rPr>
              <a:t>un </a:t>
            </a:r>
            <a:r>
              <a:rPr lang="en-GB" sz="1400" b="1" dirty="0" err="1">
                <a:latin typeface="Century Gothic" panose="020B0502020202020204" pitchFamily="34" charset="0"/>
              </a:rPr>
              <a:t>vestido</a:t>
            </a:r>
            <a:r>
              <a:rPr lang="en-GB" sz="1400" b="1" dirty="0">
                <a:latin typeface="Century Gothic" panose="020B0502020202020204" pitchFamily="34" charset="0"/>
              </a:rPr>
              <a:t> - </a:t>
            </a:r>
            <a:r>
              <a:rPr lang="en-GB" sz="1400" dirty="0">
                <a:latin typeface="Century Gothic" panose="020B0502020202020204" pitchFamily="34" charset="0"/>
              </a:rPr>
              <a:t>a dress</a:t>
            </a:r>
          </a:p>
          <a:p>
            <a:r>
              <a:rPr lang="en-GB" sz="1400" b="1" dirty="0" err="1">
                <a:latin typeface="Century Gothic" panose="020B0502020202020204" pitchFamily="34" charset="0"/>
              </a:rPr>
              <a:t>una</a:t>
            </a:r>
            <a:r>
              <a:rPr lang="en-GB" sz="1400" b="1" dirty="0">
                <a:latin typeface="Century Gothic" panose="020B0502020202020204" pitchFamily="34" charset="0"/>
              </a:rPr>
              <a:t> falda - </a:t>
            </a:r>
            <a:r>
              <a:rPr lang="en-GB" sz="1400" dirty="0">
                <a:latin typeface="Century Gothic" panose="020B0502020202020204" pitchFamily="34" charset="0"/>
              </a:rPr>
              <a:t>a skirt</a:t>
            </a:r>
          </a:p>
          <a:p>
            <a:r>
              <a:rPr lang="en-GB" sz="1400" b="1" dirty="0" err="1">
                <a:latin typeface="Century Gothic" panose="020B0502020202020204" pitchFamily="34" charset="0"/>
              </a:rPr>
              <a:t>una</a:t>
            </a:r>
            <a:r>
              <a:rPr lang="en-GB" sz="1400" b="1" dirty="0">
                <a:latin typeface="Century Gothic" panose="020B0502020202020204" pitchFamily="34" charset="0"/>
              </a:rPr>
              <a:t> camisa - </a:t>
            </a:r>
            <a:r>
              <a:rPr lang="en-GB" sz="1400" dirty="0">
                <a:latin typeface="Century Gothic" panose="020B0502020202020204" pitchFamily="34" charset="0"/>
              </a:rPr>
              <a:t>a shirt</a:t>
            </a:r>
          </a:p>
          <a:p>
            <a:r>
              <a:rPr lang="en-GB" sz="1400" b="1" dirty="0" err="1">
                <a:latin typeface="Century Gothic" panose="020B0502020202020204" pitchFamily="34" charset="0"/>
              </a:rPr>
              <a:t>unos</a:t>
            </a:r>
            <a:r>
              <a:rPr lang="en-GB" sz="1400" b="1" dirty="0">
                <a:latin typeface="Century Gothic" panose="020B0502020202020204" pitchFamily="34" charset="0"/>
              </a:rPr>
              <a:t> </a:t>
            </a:r>
            <a:r>
              <a:rPr lang="en-GB" sz="1400" b="1" dirty="0" err="1">
                <a:latin typeface="Century Gothic" panose="020B0502020202020204" pitchFamily="34" charset="0"/>
              </a:rPr>
              <a:t>zapatos</a:t>
            </a:r>
            <a:r>
              <a:rPr lang="en-GB" sz="1400" b="1" dirty="0">
                <a:latin typeface="Century Gothic" panose="020B0502020202020204" pitchFamily="34" charset="0"/>
              </a:rPr>
              <a:t> - </a:t>
            </a:r>
            <a:r>
              <a:rPr lang="en-GB" sz="1400" dirty="0">
                <a:latin typeface="Century Gothic" panose="020B0502020202020204" pitchFamily="34" charset="0"/>
              </a:rPr>
              <a:t>shoes</a:t>
            </a:r>
          </a:p>
          <a:p>
            <a:r>
              <a:rPr lang="en-GB" sz="1400" b="1" dirty="0" err="1">
                <a:latin typeface="Century Gothic" panose="020B0502020202020204" pitchFamily="34" charset="0"/>
              </a:rPr>
              <a:t>unas</a:t>
            </a:r>
            <a:r>
              <a:rPr lang="en-GB" sz="1400" b="1" dirty="0">
                <a:latin typeface="Century Gothic" panose="020B0502020202020204" pitchFamily="34" charset="0"/>
              </a:rPr>
              <a:t> </a:t>
            </a:r>
            <a:r>
              <a:rPr lang="en-GB" sz="1400" b="1" dirty="0" err="1">
                <a:latin typeface="Century Gothic" panose="020B0502020202020204" pitchFamily="34" charset="0"/>
              </a:rPr>
              <a:t>deportivas</a:t>
            </a:r>
            <a:r>
              <a:rPr lang="en-GB" sz="1400" b="1" dirty="0">
                <a:latin typeface="Century Gothic" panose="020B0502020202020204" pitchFamily="34" charset="0"/>
              </a:rPr>
              <a:t> – </a:t>
            </a:r>
            <a:r>
              <a:rPr lang="en-GB" sz="1400" dirty="0">
                <a:latin typeface="Century Gothic" panose="020B0502020202020204" pitchFamily="34" charset="0"/>
              </a:rPr>
              <a:t>trainers</a:t>
            </a:r>
          </a:p>
          <a:p>
            <a:r>
              <a:rPr lang="en-GB" sz="1400" b="1" dirty="0" err="1">
                <a:latin typeface="Century Gothic" panose="020B0502020202020204" pitchFamily="34" charset="0"/>
              </a:rPr>
              <a:t>unas</a:t>
            </a:r>
            <a:r>
              <a:rPr lang="en-GB" sz="1400" b="1" dirty="0">
                <a:latin typeface="Century Gothic" panose="020B0502020202020204" pitchFamily="34" charset="0"/>
              </a:rPr>
              <a:t> </a:t>
            </a:r>
            <a:r>
              <a:rPr lang="en-GB" sz="1400" b="1" dirty="0" err="1">
                <a:latin typeface="Century Gothic" panose="020B0502020202020204" pitchFamily="34" charset="0"/>
              </a:rPr>
              <a:t>sandalias</a:t>
            </a:r>
            <a:r>
              <a:rPr lang="en-GB" sz="1400" b="1" dirty="0">
                <a:latin typeface="Century Gothic" panose="020B0502020202020204" pitchFamily="34" charset="0"/>
              </a:rPr>
              <a:t> – </a:t>
            </a:r>
            <a:r>
              <a:rPr lang="en-GB" sz="1400" dirty="0">
                <a:latin typeface="Century Gothic" panose="020B0502020202020204" pitchFamily="34" charset="0"/>
              </a:rPr>
              <a:t>sandals </a:t>
            </a:r>
          </a:p>
        </p:txBody>
      </p:sp>
      <p:sp>
        <p:nvSpPr>
          <p:cNvPr id="12" name="TextBox 11">
            <a:extLst>
              <a:ext uri="{FF2B5EF4-FFF2-40B4-BE49-F238E27FC236}">
                <a16:creationId xmlns:a16="http://schemas.microsoft.com/office/drawing/2014/main" id="{0BFF1EF8-084B-4608-BC05-EB143649CB20}"/>
              </a:ext>
            </a:extLst>
          </p:cNvPr>
          <p:cNvSpPr txBox="1"/>
          <p:nvPr/>
        </p:nvSpPr>
        <p:spPr>
          <a:xfrm>
            <a:off x="272374" y="3603345"/>
            <a:ext cx="3472501" cy="1600438"/>
          </a:xfrm>
          <a:prstGeom prst="rect">
            <a:avLst/>
          </a:prstGeom>
          <a:pattFill prst="pct5">
            <a:fgClr>
              <a:schemeClr val="accent4">
                <a:lumMod val="20000"/>
                <a:lumOff val="80000"/>
              </a:schemeClr>
            </a:fgClr>
            <a:bgClr>
              <a:schemeClr val="bg1"/>
            </a:bgClr>
          </a:pattFill>
          <a:ln w="38100">
            <a:solidFill>
              <a:srgbClr val="00B0F0"/>
            </a:solidFill>
          </a:ln>
        </p:spPr>
        <p:txBody>
          <a:bodyPr wrap="square" rtlCol="0">
            <a:spAutoFit/>
          </a:bodyPr>
          <a:lstStyle/>
          <a:p>
            <a:r>
              <a:rPr lang="en-GB" sz="1400" b="1" dirty="0">
                <a:latin typeface="Century Gothic" panose="020B0502020202020204" pitchFamily="34" charset="0"/>
              </a:rPr>
              <a:t>Verb Bank</a:t>
            </a:r>
          </a:p>
          <a:p>
            <a:endParaRPr lang="en-GB" sz="1400" b="1" dirty="0">
              <a:latin typeface="Century Gothic" panose="020B0502020202020204" pitchFamily="34" charset="0"/>
            </a:endParaRPr>
          </a:p>
          <a:p>
            <a:r>
              <a:rPr lang="en-GB" sz="1400" b="1" dirty="0" err="1">
                <a:latin typeface="Century Gothic" panose="020B0502020202020204" pitchFamily="34" charset="0"/>
              </a:rPr>
              <a:t>llevar</a:t>
            </a:r>
            <a:r>
              <a:rPr lang="en-GB" sz="1400" b="1" dirty="0">
                <a:latin typeface="Century Gothic" panose="020B0502020202020204" pitchFamily="34" charset="0"/>
              </a:rPr>
              <a:t> – </a:t>
            </a:r>
            <a:r>
              <a:rPr lang="en-GB" sz="1400" dirty="0">
                <a:latin typeface="Century Gothic" panose="020B0502020202020204" pitchFamily="34" charset="0"/>
              </a:rPr>
              <a:t>to wear</a:t>
            </a:r>
          </a:p>
          <a:p>
            <a:r>
              <a:rPr lang="en-GB" sz="1400" b="1" dirty="0" err="1">
                <a:latin typeface="Century Gothic" panose="020B0502020202020204" pitchFamily="34" charset="0"/>
              </a:rPr>
              <a:t>Llevo</a:t>
            </a:r>
            <a:r>
              <a:rPr lang="en-GB" sz="1400" b="1" dirty="0">
                <a:latin typeface="Century Gothic" panose="020B0502020202020204" pitchFamily="34" charset="0"/>
              </a:rPr>
              <a:t> – </a:t>
            </a:r>
            <a:r>
              <a:rPr lang="en-GB" sz="1400" dirty="0">
                <a:latin typeface="Century Gothic" panose="020B0502020202020204" pitchFamily="34" charset="0"/>
              </a:rPr>
              <a:t>I wear/ I’m wearing</a:t>
            </a:r>
          </a:p>
          <a:p>
            <a:r>
              <a:rPr lang="en-GB" sz="1400" b="1" dirty="0" err="1">
                <a:latin typeface="Century Gothic" panose="020B0502020202020204" pitchFamily="34" charset="0"/>
              </a:rPr>
              <a:t>Llevas</a:t>
            </a:r>
            <a:r>
              <a:rPr lang="en-GB" sz="1400" dirty="0">
                <a:latin typeface="Century Gothic" panose="020B0502020202020204" pitchFamily="34" charset="0"/>
              </a:rPr>
              <a:t>– You wear / you’re wearing</a:t>
            </a:r>
          </a:p>
          <a:p>
            <a:r>
              <a:rPr lang="en-GB" sz="1400" b="1" dirty="0" err="1">
                <a:latin typeface="Century Gothic" panose="020B0502020202020204" pitchFamily="34" charset="0"/>
              </a:rPr>
              <a:t>Lleva</a:t>
            </a:r>
            <a:r>
              <a:rPr lang="en-GB" sz="1400" b="1" dirty="0">
                <a:latin typeface="Century Gothic" panose="020B0502020202020204" pitchFamily="34" charset="0"/>
              </a:rPr>
              <a:t>– </a:t>
            </a:r>
            <a:r>
              <a:rPr lang="en-GB" sz="1400" dirty="0">
                <a:latin typeface="Century Gothic" panose="020B0502020202020204" pitchFamily="34" charset="0"/>
              </a:rPr>
              <a:t>He wears / He’s wearing</a:t>
            </a:r>
          </a:p>
          <a:p>
            <a:r>
              <a:rPr lang="en-GB" sz="1400" b="1" dirty="0" err="1">
                <a:latin typeface="Century Gothic" panose="020B0502020202020204" pitchFamily="34" charset="0"/>
              </a:rPr>
              <a:t>Lleva</a:t>
            </a:r>
            <a:r>
              <a:rPr lang="en-GB" sz="1400" b="1" dirty="0">
                <a:latin typeface="Century Gothic" panose="020B0502020202020204" pitchFamily="34" charset="0"/>
              </a:rPr>
              <a:t>– </a:t>
            </a:r>
            <a:r>
              <a:rPr lang="en-GB" sz="1400" dirty="0">
                <a:latin typeface="Century Gothic" panose="020B0502020202020204" pitchFamily="34" charset="0"/>
              </a:rPr>
              <a:t>She wears / She’s wearing</a:t>
            </a:r>
          </a:p>
        </p:txBody>
      </p:sp>
      <p:sp>
        <p:nvSpPr>
          <p:cNvPr id="17" name="TextBox 16">
            <a:extLst>
              <a:ext uri="{FF2B5EF4-FFF2-40B4-BE49-F238E27FC236}">
                <a16:creationId xmlns:a16="http://schemas.microsoft.com/office/drawing/2014/main" id="{07772029-499B-4E26-BBA2-6A6D5E33B3D7}"/>
              </a:ext>
            </a:extLst>
          </p:cNvPr>
          <p:cNvSpPr txBox="1"/>
          <p:nvPr/>
        </p:nvSpPr>
        <p:spPr>
          <a:xfrm>
            <a:off x="3803644" y="762457"/>
            <a:ext cx="6507676" cy="1169551"/>
          </a:xfrm>
          <a:prstGeom prst="rect">
            <a:avLst/>
          </a:prstGeom>
          <a:pattFill prst="pct5">
            <a:fgClr>
              <a:schemeClr val="accent4">
                <a:lumMod val="20000"/>
                <a:lumOff val="80000"/>
              </a:schemeClr>
            </a:fgClr>
            <a:bgClr>
              <a:schemeClr val="bg1"/>
            </a:bgClr>
          </a:pattFill>
          <a:ln w="38100">
            <a:solidFill>
              <a:srgbClr val="00B050"/>
            </a:solidFill>
          </a:ln>
        </p:spPr>
        <p:txBody>
          <a:bodyPr wrap="square" rtlCol="0">
            <a:spAutoFit/>
          </a:bodyPr>
          <a:lstStyle/>
          <a:p>
            <a:r>
              <a:rPr lang="en-GB" sz="1400" b="1" dirty="0">
                <a:latin typeface="Century Gothic" panose="020B0502020202020204" pitchFamily="34" charset="0"/>
              </a:rPr>
              <a:t>Grammar</a:t>
            </a:r>
          </a:p>
          <a:p>
            <a:endParaRPr lang="en-GB" sz="1400" b="1" dirty="0">
              <a:latin typeface="Century Gothic" panose="020B0502020202020204" pitchFamily="34" charset="0"/>
            </a:endParaRPr>
          </a:p>
          <a:p>
            <a:r>
              <a:rPr lang="en-GB" sz="1400" dirty="0">
                <a:latin typeface="Century Gothic" panose="020B0502020202020204" pitchFamily="34" charset="0"/>
              </a:rPr>
              <a:t>When we say and write colours as adjectives after the noun in Spanish the spelling changes to match the noun and whether it is singular or plural and masculine or feminine.</a:t>
            </a:r>
          </a:p>
        </p:txBody>
      </p:sp>
      <p:sp>
        <p:nvSpPr>
          <p:cNvPr id="18" name="TextBox 17">
            <a:extLst>
              <a:ext uri="{FF2B5EF4-FFF2-40B4-BE49-F238E27FC236}">
                <a16:creationId xmlns:a16="http://schemas.microsoft.com/office/drawing/2014/main" id="{F3939B15-DF6D-40AE-BF87-E3F3D885AEEC}"/>
              </a:ext>
            </a:extLst>
          </p:cNvPr>
          <p:cNvSpPr txBox="1"/>
          <p:nvPr/>
        </p:nvSpPr>
        <p:spPr>
          <a:xfrm>
            <a:off x="272374" y="5367015"/>
            <a:ext cx="3472500" cy="954107"/>
          </a:xfrm>
          <a:prstGeom prst="rect">
            <a:avLst/>
          </a:prstGeom>
          <a:pattFill prst="pct5">
            <a:fgClr>
              <a:schemeClr val="accent4">
                <a:lumMod val="20000"/>
                <a:lumOff val="80000"/>
              </a:schemeClr>
            </a:fgClr>
            <a:bgClr>
              <a:schemeClr val="bg1"/>
            </a:bgClr>
          </a:pattFill>
          <a:ln w="38100">
            <a:solidFill>
              <a:srgbClr val="FF0000"/>
            </a:solidFill>
          </a:ln>
        </p:spPr>
        <p:txBody>
          <a:bodyPr wrap="square" rtlCol="0">
            <a:spAutoFit/>
          </a:bodyPr>
          <a:lstStyle/>
          <a:p>
            <a:r>
              <a:rPr lang="en-GB" sz="1400" b="1" dirty="0">
                <a:latin typeface="Century Gothic" panose="020B0502020202020204" pitchFamily="34" charset="0"/>
              </a:rPr>
              <a:t>Phonics</a:t>
            </a:r>
          </a:p>
          <a:p>
            <a:r>
              <a:rPr lang="en-GB" sz="1400" dirty="0">
                <a:latin typeface="Century Gothic" panose="020B0502020202020204" pitchFamily="34" charset="0"/>
              </a:rPr>
              <a:t>“</a:t>
            </a:r>
            <a:r>
              <a:rPr lang="en-GB" sz="1400" b="1" dirty="0" err="1">
                <a:latin typeface="Century Gothic" panose="020B0502020202020204" pitchFamily="34" charset="0"/>
              </a:rPr>
              <a:t>jer</a:t>
            </a:r>
            <a:r>
              <a:rPr lang="en-GB" sz="1400" dirty="0">
                <a:latin typeface="Century Gothic" panose="020B0502020202020204" pitchFamily="34" charset="0"/>
              </a:rPr>
              <a:t>” (“</a:t>
            </a:r>
            <a:r>
              <a:rPr lang="en-GB" sz="1400" b="1" dirty="0">
                <a:latin typeface="Century Gothic" panose="020B0502020202020204" pitchFamily="34" charset="0"/>
              </a:rPr>
              <a:t>jer</a:t>
            </a:r>
            <a:r>
              <a:rPr lang="en-GB" sz="1400" dirty="0">
                <a:latin typeface="Century Gothic" panose="020B0502020202020204" pitchFamily="34" charset="0"/>
              </a:rPr>
              <a:t>sey”)</a:t>
            </a:r>
          </a:p>
          <a:p>
            <a:r>
              <a:rPr lang="en-GB" sz="1400" dirty="0">
                <a:latin typeface="Century Gothic" panose="020B0502020202020204" pitchFamily="34" charset="0"/>
              </a:rPr>
              <a:t>“</a:t>
            </a:r>
            <a:r>
              <a:rPr lang="en-GB" sz="1400" b="1" dirty="0">
                <a:latin typeface="Century Gothic" panose="020B0502020202020204" pitchFamily="34" charset="0"/>
              </a:rPr>
              <a:t>za</a:t>
            </a:r>
            <a:r>
              <a:rPr lang="en-GB" sz="1400" dirty="0">
                <a:latin typeface="Century Gothic" panose="020B0502020202020204" pitchFamily="34" charset="0"/>
              </a:rPr>
              <a:t>” (“</a:t>
            </a:r>
            <a:r>
              <a:rPr lang="en-GB" sz="1400" b="1" dirty="0" err="1">
                <a:latin typeface="Century Gothic" panose="020B0502020202020204" pitchFamily="34" charset="0"/>
              </a:rPr>
              <a:t>za</a:t>
            </a:r>
            <a:r>
              <a:rPr lang="en-GB" sz="1400" dirty="0" err="1">
                <a:latin typeface="Century Gothic" panose="020B0502020202020204" pitchFamily="34" charset="0"/>
              </a:rPr>
              <a:t>patos</a:t>
            </a:r>
            <a:r>
              <a:rPr lang="en-GB" sz="1400" dirty="0">
                <a:latin typeface="Century Gothic" panose="020B0502020202020204" pitchFamily="34" charset="0"/>
              </a:rPr>
              <a:t>”)</a:t>
            </a:r>
          </a:p>
          <a:p>
            <a:r>
              <a:rPr lang="en-GB" sz="1400" dirty="0">
                <a:latin typeface="Century Gothic" panose="020B0502020202020204" pitchFamily="34" charset="0"/>
              </a:rPr>
              <a:t>“</a:t>
            </a:r>
            <a:r>
              <a:rPr lang="en-GB" sz="1400" b="1" dirty="0" err="1">
                <a:latin typeface="Century Gothic" panose="020B0502020202020204" pitchFamily="34" charset="0"/>
              </a:rPr>
              <a:t>sey</a:t>
            </a:r>
            <a:r>
              <a:rPr lang="en-GB" sz="1400" dirty="0">
                <a:latin typeface="Century Gothic" panose="020B0502020202020204" pitchFamily="34" charset="0"/>
              </a:rPr>
              <a:t>” (“jer</a:t>
            </a:r>
            <a:r>
              <a:rPr lang="en-GB" sz="1400" b="1" dirty="0">
                <a:latin typeface="Century Gothic" panose="020B0502020202020204" pitchFamily="34" charset="0"/>
              </a:rPr>
              <a:t>sey</a:t>
            </a:r>
            <a:r>
              <a:rPr lang="en-GB" sz="1400" dirty="0">
                <a:latin typeface="Century Gothic" panose="020B0502020202020204" pitchFamily="34" charset="0"/>
              </a:rPr>
              <a:t>”) </a:t>
            </a:r>
          </a:p>
        </p:txBody>
      </p:sp>
      <p:sp>
        <p:nvSpPr>
          <p:cNvPr id="2" name="TextBox 1">
            <a:extLst>
              <a:ext uri="{FF2B5EF4-FFF2-40B4-BE49-F238E27FC236}">
                <a16:creationId xmlns:a16="http://schemas.microsoft.com/office/drawing/2014/main" id="{ACBCDD16-A5F4-FFFE-546E-5B7D563A44A3}"/>
              </a:ext>
            </a:extLst>
          </p:cNvPr>
          <p:cNvSpPr txBox="1"/>
          <p:nvPr/>
        </p:nvSpPr>
        <p:spPr>
          <a:xfrm>
            <a:off x="3803643" y="2069222"/>
            <a:ext cx="3350099" cy="2462213"/>
          </a:xfrm>
          <a:prstGeom prst="rect">
            <a:avLst/>
          </a:prstGeom>
          <a:pattFill prst="pct5">
            <a:fgClr>
              <a:schemeClr val="accent4">
                <a:lumMod val="20000"/>
                <a:lumOff val="80000"/>
              </a:schemeClr>
            </a:fgClr>
            <a:bgClr>
              <a:schemeClr val="bg1"/>
            </a:bgClr>
          </a:pattFill>
          <a:ln w="38100">
            <a:solidFill>
              <a:srgbClr val="00B050"/>
            </a:solidFill>
          </a:ln>
        </p:spPr>
        <p:txBody>
          <a:bodyPr wrap="square" rtlCol="0">
            <a:spAutoFit/>
          </a:bodyPr>
          <a:lstStyle/>
          <a:p>
            <a:r>
              <a:rPr lang="en-GB" sz="1400" b="1" dirty="0">
                <a:latin typeface="Century Gothic" panose="020B0502020202020204" pitchFamily="34" charset="0"/>
              </a:rPr>
              <a:t>Grammar : Colours with masculine nouns </a:t>
            </a:r>
          </a:p>
          <a:p>
            <a:endParaRPr lang="en-GB" sz="1400" b="1" dirty="0">
              <a:latin typeface="Century Gothic" panose="020B0502020202020204" pitchFamily="34" charset="0"/>
            </a:endParaRPr>
          </a:p>
          <a:p>
            <a:r>
              <a:rPr lang="en-GB" sz="1400" b="1" dirty="0">
                <a:latin typeface="Century Gothic" panose="020B0502020202020204" pitchFamily="34" charset="0"/>
              </a:rPr>
              <a:t>rojo</a:t>
            </a:r>
            <a:r>
              <a:rPr lang="en-GB" sz="1400" dirty="0">
                <a:latin typeface="Century Gothic" panose="020B0502020202020204" pitchFamily="34" charset="0"/>
              </a:rPr>
              <a:t> - red</a:t>
            </a:r>
          </a:p>
          <a:p>
            <a:r>
              <a:rPr lang="en-GB" sz="1400" b="1" dirty="0" err="1">
                <a:latin typeface="Century Gothic" panose="020B0502020202020204" pitchFamily="34" charset="0"/>
              </a:rPr>
              <a:t>blanco</a:t>
            </a:r>
            <a:r>
              <a:rPr lang="en-GB" sz="1400" dirty="0">
                <a:latin typeface="Century Gothic" panose="020B0502020202020204" pitchFamily="34" charset="0"/>
              </a:rPr>
              <a:t> - white</a:t>
            </a:r>
          </a:p>
          <a:p>
            <a:r>
              <a:rPr lang="en-GB" sz="1400" b="1" dirty="0">
                <a:latin typeface="Century Gothic" panose="020B0502020202020204" pitchFamily="34" charset="0"/>
              </a:rPr>
              <a:t>negro</a:t>
            </a:r>
            <a:r>
              <a:rPr lang="en-GB" sz="1400" dirty="0">
                <a:latin typeface="Century Gothic" panose="020B0502020202020204" pitchFamily="34" charset="0"/>
              </a:rPr>
              <a:t> – black </a:t>
            </a:r>
          </a:p>
          <a:p>
            <a:r>
              <a:rPr lang="en-GB" sz="1400" b="1" dirty="0" err="1">
                <a:latin typeface="Century Gothic" panose="020B0502020202020204" pitchFamily="34" charset="0"/>
              </a:rPr>
              <a:t>amarillo</a:t>
            </a:r>
            <a:r>
              <a:rPr lang="en-GB" sz="1400" dirty="0">
                <a:latin typeface="Century Gothic" panose="020B0502020202020204" pitchFamily="34" charset="0"/>
              </a:rPr>
              <a:t> – yellow </a:t>
            </a:r>
          </a:p>
          <a:p>
            <a:endParaRPr lang="en-GB" sz="1400" dirty="0">
              <a:latin typeface="Century Gothic" panose="020B0502020202020204" pitchFamily="34" charset="0"/>
            </a:endParaRPr>
          </a:p>
          <a:p>
            <a:r>
              <a:rPr lang="en-GB" sz="1400" dirty="0">
                <a:latin typeface="Century Gothic" panose="020B0502020202020204" pitchFamily="34" charset="0"/>
              </a:rPr>
              <a:t>Add an “s” at the end of the colour if the noun is in the plural: “</a:t>
            </a:r>
            <a:r>
              <a:rPr lang="en-GB" sz="1400" b="1" dirty="0">
                <a:latin typeface="Century Gothic" panose="020B0502020202020204" pitchFamily="34" charset="0"/>
              </a:rPr>
              <a:t>un jersey </a:t>
            </a:r>
            <a:r>
              <a:rPr lang="en-GB" sz="1400" b="1" dirty="0" err="1">
                <a:latin typeface="Century Gothic" panose="020B0502020202020204" pitchFamily="34" charset="0"/>
              </a:rPr>
              <a:t>blanco</a:t>
            </a:r>
            <a:r>
              <a:rPr lang="en-GB" sz="1400" b="1" dirty="0">
                <a:latin typeface="Century Gothic" panose="020B0502020202020204" pitchFamily="34" charset="0"/>
              </a:rPr>
              <a:t>”</a:t>
            </a:r>
            <a:r>
              <a:rPr lang="en-GB" sz="1400" b="1" dirty="0">
                <a:latin typeface="Century Gothic" panose="020B0502020202020204" pitchFamily="34" charset="0"/>
                <a:sym typeface="Wingdings" panose="05000000000000000000" pitchFamily="2" charset="2"/>
              </a:rPr>
              <a:t> “</a:t>
            </a:r>
            <a:r>
              <a:rPr lang="en-GB" sz="1400" b="1" dirty="0" err="1">
                <a:latin typeface="Century Gothic" panose="020B0502020202020204" pitchFamily="34" charset="0"/>
                <a:sym typeface="Wingdings" panose="05000000000000000000" pitchFamily="2" charset="2"/>
              </a:rPr>
              <a:t>unos</a:t>
            </a:r>
            <a:r>
              <a:rPr lang="en-GB" sz="1400" b="1" dirty="0">
                <a:latin typeface="Century Gothic" panose="020B0502020202020204" pitchFamily="34" charset="0"/>
                <a:sym typeface="Wingdings" panose="05000000000000000000" pitchFamily="2" charset="2"/>
              </a:rPr>
              <a:t> jerseys </a:t>
            </a:r>
            <a:r>
              <a:rPr lang="en-GB" sz="1400" b="1" dirty="0" err="1">
                <a:latin typeface="Century Gothic" panose="020B0502020202020204" pitchFamily="34" charset="0"/>
                <a:sym typeface="Wingdings" panose="05000000000000000000" pitchFamily="2" charset="2"/>
              </a:rPr>
              <a:t>blancos</a:t>
            </a:r>
            <a:r>
              <a:rPr lang="en-GB" sz="1400" b="1" dirty="0">
                <a:latin typeface="Century Gothic" panose="020B0502020202020204" pitchFamily="34" charset="0"/>
                <a:sym typeface="Wingdings" panose="05000000000000000000" pitchFamily="2" charset="2"/>
              </a:rPr>
              <a:t>”</a:t>
            </a:r>
            <a:endParaRPr lang="en-GB" sz="1400" b="1" dirty="0">
              <a:latin typeface="Century Gothic" panose="020B0502020202020204" pitchFamily="34" charset="0"/>
            </a:endParaRPr>
          </a:p>
        </p:txBody>
      </p:sp>
      <p:sp>
        <p:nvSpPr>
          <p:cNvPr id="3" name="TextBox 2">
            <a:extLst>
              <a:ext uri="{FF2B5EF4-FFF2-40B4-BE49-F238E27FC236}">
                <a16:creationId xmlns:a16="http://schemas.microsoft.com/office/drawing/2014/main" id="{D8C3883A-F823-5201-FACC-59733ED5536C}"/>
              </a:ext>
            </a:extLst>
          </p:cNvPr>
          <p:cNvSpPr txBox="1"/>
          <p:nvPr/>
        </p:nvSpPr>
        <p:spPr>
          <a:xfrm>
            <a:off x="7298038" y="2066162"/>
            <a:ext cx="3619516" cy="2462213"/>
          </a:xfrm>
          <a:prstGeom prst="rect">
            <a:avLst/>
          </a:prstGeom>
          <a:pattFill prst="pct5">
            <a:fgClr>
              <a:schemeClr val="accent4">
                <a:lumMod val="20000"/>
                <a:lumOff val="80000"/>
              </a:schemeClr>
            </a:fgClr>
            <a:bgClr>
              <a:schemeClr val="bg1"/>
            </a:bgClr>
          </a:pattFill>
          <a:ln w="38100">
            <a:solidFill>
              <a:srgbClr val="00B050"/>
            </a:solidFill>
          </a:ln>
        </p:spPr>
        <p:txBody>
          <a:bodyPr wrap="square" rtlCol="0">
            <a:spAutoFit/>
          </a:bodyPr>
          <a:lstStyle/>
          <a:p>
            <a:r>
              <a:rPr lang="en-GB" sz="1400" b="1" dirty="0">
                <a:latin typeface="Century Gothic" panose="020B0502020202020204" pitchFamily="34" charset="0"/>
              </a:rPr>
              <a:t>Grammar : Colours with feminine nouns</a:t>
            </a:r>
          </a:p>
          <a:p>
            <a:r>
              <a:rPr lang="en-GB" sz="1400" b="1" dirty="0">
                <a:latin typeface="Century Gothic" panose="020B0502020202020204" pitchFamily="34" charset="0"/>
              </a:rPr>
              <a:t> </a:t>
            </a:r>
          </a:p>
          <a:p>
            <a:endParaRPr lang="en-GB" sz="1400" b="1" dirty="0">
              <a:latin typeface="Century Gothic" panose="020B0502020202020204" pitchFamily="34" charset="0"/>
            </a:endParaRPr>
          </a:p>
          <a:p>
            <a:r>
              <a:rPr lang="en-GB" sz="1400" b="1" dirty="0" err="1">
                <a:latin typeface="Century Gothic" panose="020B0502020202020204" pitchFamily="34" charset="0"/>
              </a:rPr>
              <a:t>roja</a:t>
            </a:r>
            <a:r>
              <a:rPr lang="en-GB" sz="1400" dirty="0">
                <a:latin typeface="Century Gothic" panose="020B0502020202020204" pitchFamily="34" charset="0"/>
              </a:rPr>
              <a:t> - red</a:t>
            </a:r>
          </a:p>
          <a:p>
            <a:r>
              <a:rPr lang="en-GB" sz="1400" b="1" dirty="0" err="1">
                <a:latin typeface="Century Gothic" panose="020B0502020202020204" pitchFamily="34" charset="0"/>
              </a:rPr>
              <a:t>blanca</a:t>
            </a:r>
            <a:r>
              <a:rPr lang="en-GB" sz="1400" dirty="0">
                <a:latin typeface="Century Gothic" panose="020B0502020202020204" pitchFamily="34" charset="0"/>
              </a:rPr>
              <a:t> - white</a:t>
            </a:r>
          </a:p>
          <a:p>
            <a:r>
              <a:rPr lang="en-GB" sz="1400" b="1" dirty="0" err="1">
                <a:latin typeface="Century Gothic" panose="020B0502020202020204" pitchFamily="34" charset="0"/>
              </a:rPr>
              <a:t>negra</a:t>
            </a:r>
            <a:r>
              <a:rPr lang="en-GB" sz="1400" dirty="0">
                <a:latin typeface="Century Gothic" panose="020B0502020202020204" pitchFamily="34" charset="0"/>
              </a:rPr>
              <a:t> – black </a:t>
            </a:r>
          </a:p>
          <a:p>
            <a:r>
              <a:rPr lang="en-GB" sz="1400" b="1" dirty="0">
                <a:latin typeface="Century Gothic" panose="020B0502020202020204" pitchFamily="34" charset="0"/>
              </a:rPr>
              <a:t>amarilla</a:t>
            </a:r>
            <a:r>
              <a:rPr lang="en-GB" sz="1400" dirty="0">
                <a:latin typeface="Century Gothic" panose="020B0502020202020204" pitchFamily="34" charset="0"/>
              </a:rPr>
              <a:t> – yellow </a:t>
            </a:r>
          </a:p>
          <a:p>
            <a:endParaRPr lang="en-GB" sz="1400" dirty="0">
              <a:latin typeface="Century Gothic" panose="020B0502020202020204" pitchFamily="34" charset="0"/>
            </a:endParaRPr>
          </a:p>
          <a:p>
            <a:r>
              <a:rPr lang="en-GB" sz="1400" dirty="0">
                <a:latin typeface="Century Gothic" panose="020B0502020202020204" pitchFamily="34" charset="0"/>
              </a:rPr>
              <a:t>Add an ‘s’ at the end of the colour if the noun is in the plural: “</a:t>
            </a:r>
            <a:r>
              <a:rPr lang="en-GB" sz="1400" b="1" dirty="0" err="1">
                <a:latin typeface="Century Gothic" panose="020B0502020202020204" pitchFamily="34" charset="0"/>
              </a:rPr>
              <a:t>una</a:t>
            </a:r>
            <a:r>
              <a:rPr lang="en-GB" sz="1400" b="1" dirty="0">
                <a:latin typeface="Century Gothic" panose="020B0502020202020204" pitchFamily="34" charset="0"/>
              </a:rPr>
              <a:t> falda amarilla” </a:t>
            </a:r>
            <a:r>
              <a:rPr lang="en-GB" sz="1400" b="1" dirty="0">
                <a:latin typeface="Century Gothic" panose="020B0502020202020204" pitchFamily="34" charset="0"/>
                <a:sym typeface="Wingdings" panose="05000000000000000000" pitchFamily="2" charset="2"/>
              </a:rPr>
              <a:t> “</a:t>
            </a:r>
            <a:r>
              <a:rPr lang="en-GB" sz="1400" b="1" dirty="0" err="1">
                <a:latin typeface="Century Gothic" panose="020B0502020202020204" pitchFamily="34" charset="0"/>
                <a:sym typeface="Wingdings" panose="05000000000000000000" pitchFamily="2" charset="2"/>
              </a:rPr>
              <a:t>unas</a:t>
            </a:r>
            <a:r>
              <a:rPr lang="en-GB" sz="1400" b="1" dirty="0">
                <a:latin typeface="Century Gothic" panose="020B0502020202020204" pitchFamily="34" charset="0"/>
                <a:sym typeface="Wingdings" panose="05000000000000000000" pitchFamily="2" charset="2"/>
              </a:rPr>
              <a:t> faldas </a:t>
            </a:r>
            <a:r>
              <a:rPr lang="en-GB" sz="1400" b="1" dirty="0" err="1">
                <a:latin typeface="Century Gothic" panose="020B0502020202020204" pitchFamily="34" charset="0"/>
                <a:sym typeface="Wingdings" panose="05000000000000000000" pitchFamily="2" charset="2"/>
              </a:rPr>
              <a:t>amarillas</a:t>
            </a:r>
            <a:r>
              <a:rPr lang="en-GB" sz="1400" b="1" dirty="0">
                <a:latin typeface="Century Gothic" panose="020B0502020202020204" pitchFamily="34" charset="0"/>
                <a:sym typeface="Wingdings" panose="05000000000000000000" pitchFamily="2" charset="2"/>
              </a:rPr>
              <a:t>”</a:t>
            </a:r>
            <a:endParaRPr lang="en-GB" sz="1400" b="1" dirty="0">
              <a:latin typeface="Century Gothic" panose="020B0502020202020204" pitchFamily="34" charset="0"/>
            </a:endParaRPr>
          </a:p>
        </p:txBody>
      </p:sp>
      <p:sp>
        <p:nvSpPr>
          <p:cNvPr id="4" name="TextBox 3">
            <a:extLst>
              <a:ext uri="{FF2B5EF4-FFF2-40B4-BE49-F238E27FC236}">
                <a16:creationId xmlns:a16="http://schemas.microsoft.com/office/drawing/2014/main" id="{954312FC-1607-EB03-1C8D-B5BF2C182FC1}"/>
              </a:ext>
            </a:extLst>
          </p:cNvPr>
          <p:cNvSpPr txBox="1"/>
          <p:nvPr/>
        </p:nvSpPr>
        <p:spPr>
          <a:xfrm>
            <a:off x="3803642" y="4582038"/>
            <a:ext cx="7113912" cy="738664"/>
          </a:xfrm>
          <a:prstGeom prst="rect">
            <a:avLst/>
          </a:prstGeom>
          <a:pattFill prst="pct5">
            <a:fgClr>
              <a:schemeClr val="accent4">
                <a:lumMod val="20000"/>
                <a:lumOff val="80000"/>
              </a:schemeClr>
            </a:fgClr>
            <a:bgClr>
              <a:schemeClr val="bg1"/>
            </a:bgClr>
          </a:pattFill>
          <a:ln w="38100">
            <a:solidFill>
              <a:srgbClr val="00B050"/>
            </a:solidFill>
          </a:ln>
        </p:spPr>
        <p:txBody>
          <a:bodyPr wrap="square" rtlCol="0">
            <a:spAutoFit/>
          </a:bodyPr>
          <a:lstStyle/>
          <a:p>
            <a:r>
              <a:rPr lang="en-GB" sz="1400" b="1" dirty="0">
                <a:latin typeface="Century Gothic" panose="020B0502020202020204" pitchFamily="34" charset="0"/>
              </a:rPr>
              <a:t>Grammar</a:t>
            </a:r>
          </a:p>
          <a:p>
            <a:r>
              <a:rPr lang="en-GB" sz="1400" dirty="0">
                <a:latin typeface="Century Gothic" panose="020B0502020202020204" pitchFamily="34" charset="0"/>
              </a:rPr>
              <a:t>Some colours like </a:t>
            </a:r>
            <a:r>
              <a:rPr lang="en-GB" sz="1400" b="1" dirty="0" err="1">
                <a:latin typeface="Century Gothic" panose="020B0502020202020204" pitchFamily="34" charset="0"/>
              </a:rPr>
              <a:t>verde</a:t>
            </a:r>
            <a:r>
              <a:rPr lang="en-GB" sz="1400" dirty="0">
                <a:latin typeface="Century Gothic" panose="020B0502020202020204" pitchFamily="34" charset="0"/>
              </a:rPr>
              <a:t> and </a:t>
            </a:r>
            <a:r>
              <a:rPr lang="en-GB" sz="1400" b="1" dirty="0" err="1">
                <a:latin typeface="Century Gothic" panose="020B0502020202020204" pitchFamily="34" charset="0"/>
              </a:rPr>
              <a:t>azul</a:t>
            </a:r>
            <a:r>
              <a:rPr lang="en-GB" sz="1400" dirty="0">
                <a:latin typeface="Century Gothic" panose="020B0502020202020204" pitchFamily="34" charset="0"/>
              </a:rPr>
              <a:t> never change. They stay the same for both masculine and feminine.</a:t>
            </a:r>
          </a:p>
        </p:txBody>
      </p:sp>
      <p:sp>
        <p:nvSpPr>
          <p:cNvPr id="13" name="TextBox 12">
            <a:extLst>
              <a:ext uri="{FF2B5EF4-FFF2-40B4-BE49-F238E27FC236}">
                <a16:creationId xmlns:a16="http://schemas.microsoft.com/office/drawing/2014/main" id="{40EC4B53-0EEA-A9D1-D0EF-7E1DD10BD540}"/>
              </a:ext>
            </a:extLst>
          </p:cNvPr>
          <p:cNvSpPr txBox="1"/>
          <p:nvPr/>
        </p:nvSpPr>
        <p:spPr>
          <a:xfrm>
            <a:off x="3776602" y="5403045"/>
            <a:ext cx="8238614" cy="1169551"/>
          </a:xfrm>
          <a:prstGeom prst="rect">
            <a:avLst/>
          </a:prstGeom>
          <a:pattFill prst="pct5">
            <a:fgClr>
              <a:schemeClr val="accent4">
                <a:lumMod val="20000"/>
                <a:lumOff val="80000"/>
              </a:schemeClr>
            </a:fgClr>
            <a:bgClr>
              <a:schemeClr val="bg1"/>
            </a:bgClr>
          </a:pattFill>
          <a:ln w="38100">
            <a:solidFill>
              <a:srgbClr val="8A095B"/>
            </a:solidFill>
          </a:ln>
        </p:spPr>
        <p:txBody>
          <a:bodyPr wrap="square" rtlCol="0">
            <a:spAutoFit/>
          </a:bodyPr>
          <a:lstStyle/>
          <a:p>
            <a:r>
              <a:rPr lang="en-GB" sz="1400" b="1" dirty="0">
                <a:latin typeface="Century Gothic" panose="020B0502020202020204" pitchFamily="34" charset="0"/>
              </a:rPr>
              <a:t>Fact Bank</a:t>
            </a:r>
          </a:p>
          <a:p>
            <a:endParaRPr lang="en-GB" sz="1400" b="1" dirty="0">
              <a:latin typeface="Century Gothic" panose="020B0502020202020204" pitchFamily="34" charset="0"/>
            </a:endParaRPr>
          </a:p>
          <a:p>
            <a:r>
              <a:rPr lang="en-US" sz="1400" dirty="0">
                <a:latin typeface="Century Gothic" panose="020B0502020202020204" pitchFamily="34" charset="0"/>
              </a:rPr>
              <a:t>The Carnival of Tenerife, in the Canary Islands, is one of the biggest and brightest carnivals in the world. Every year, thousands of people dress up in colorful costumes, dance to lively music, and join in parades that fill the streets with fun and excitement.</a:t>
            </a:r>
            <a:endParaRPr lang="en-GB" sz="1400" dirty="0">
              <a:latin typeface="Century Gothic" panose="020B0502020202020204" pitchFamily="34" charset="0"/>
            </a:endParaRPr>
          </a:p>
        </p:txBody>
      </p:sp>
      <p:pic>
        <p:nvPicPr>
          <p:cNvPr id="6" name="Picture 5" descr="A close-up of a logo&#10;&#10;Description automatically generated">
            <a:extLst>
              <a:ext uri="{FF2B5EF4-FFF2-40B4-BE49-F238E27FC236}">
                <a16:creationId xmlns:a16="http://schemas.microsoft.com/office/drawing/2014/main" id="{E682D711-AD83-5B43-E1F9-C30F2B4E693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84424" y="79322"/>
            <a:ext cx="920288" cy="920288"/>
          </a:xfrm>
          <a:prstGeom prst="rect">
            <a:avLst/>
          </a:prstGeom>
        </p:spPr>
      </p:pic>
      <p:pic>
        <p:nvPicPr>
          <p:cNvPr id="7" name="Sonido grabado">
            <a:hlinkClick r:id="" action="ppaction://media"/>
            <a:extLst>
              <a:ext uri="{FF2B5EF4-FFF2-40B4-BE49-F238E27FC236}">
                <a16:creationId xmlns:a16="http://schemas.microsoft.com/office/drawing/2014/main" id="{576A3B1A-2354-EB1A-D924-692DFA5D1FB7}"/>
              </a:ext>
            </a:extLst>
          </p:cNvPr>
          <p:cNvPicPr>
            <a:picLocks noChangeAspect="1"/>
          </p:cNvPicPr>
          <p:nvPr>
            <a:audioFile r:link="rId2"/>
            <p:extLst>
              <p:ext uri="{DAA4B4D4-6D71-4841-9C94-3DE7FCFB9230}">
                <p14:media xmlns:p14="http://schemas.microsoft.com/office/powerpoint/2010/main" r:embed="rId1"/>
              </p:ext>
            </p:extLst>
          </p:nvPr>
        </p:nvPicPr>
        <p:blipFill>
          <a:blip r:embed="rId11">
            <a:alphaModFix amt="0"/>
          </a:blip>
          <a:stretch>
            <a:fillRect/>
          </a:stretch>
        </p:blipFill>
        <p:spPr>
          <a:xfrm>
            <a:off x="2683500" y="225579"/>
            <a:ext cx="882385" cy="882385"/>
          </a:xfrm>
          <a:prstGeom prst="rect">
            <a:avLst/>
          </a:prstGeom>
        </p:spPr>
      </p:pic>
      <p:pic>
        <p:nvPicPr>
          <p:cNvPr id="10" name="Sonido grabado">
            <a:hlinkClick r:id="" action="ppaction://media"/>
            <a:extLst>
              <a:ext uri="{FF2B5EF4-FFF2-40B4-BE49-F238E27FC236}">
                <a16:creationId xmlns:a16="http://schemas.microsoft.com/office/drawing/2014/main" id="{1D09BD2B-765E-A3E9-493C-19CFBEADE5CC}"/>
              </a:ext>
            </a:extLst>
          </p:cNvPr>
          <p:cNvPicPr>
            <a:picLocks noChangeAspect="1"/>
          </p:cNvPicPr>
          <p:nvPr>
            <a:audioFile r:link="rId4"/>
            <p:extLst>
              <p:ext uri="{DAA4B4D4-6D71-4841-9C94-3DE7FCFB9230}">
                <p14:media xmlns:p14="http://schemas.microsoft.com/office/powerpoint/2010/main" r:embed="rId3"/>
              </p:ext>
            </p:extLst>
          </p:nvPr>
        </p:nvPicPr>
        <p:blipFill>
          <a:blip r:embed="rId11">
            <a:alphaModFix amt="0"/>
          </a:blip>
          <a:stretch>
            <a:fillRect/>
          </a:stretch>
        </p:blipFill>
        <p:spPr>
          <a:xfrm>
            <a:off x="2726152" y="3139441"/>
            <a:ext cx="968762" cy="968762"/>
          </a:xfrm>
          <a:prstGeom prst="rect">
            <a:avLst/>
          </a:prstGeom>
        </p:spPr>
      </p:pic>
      <p:pic>
        <p:nvPicPr>
          <p:cNvPr id="14" name="Sonido grabado">
            <a:hlinkClick r:id="" action="ppaction://media"/>
            <a:extLst>
              <a:ext uri="{FF2B5EF4-FFF2-40B4-BE49-F238E27FC236}">
                <a16:creationId xmlns:a16="http://schemas.microsoft.com/office/drawing/2014/main" id="{BD95588B-93F3-BA02-C68B-7345A56EE2B0}"/>
              </a:ext>
            </a:extLst>
          </p:cNvPr>
          <p:cNvPicPr>
            <a:picLocks noChangeAspect="1"/>
          </p:cNvPicPr>
          <p:nvPr>
            <a:audioFile r:link="rId6"/>
            <p:extLst>
              <p:ext uri="{DAA4B4D4-6D71-4841-9C94-3DE7FCFB9230}">
                <p14:media xmlns:p14="http://schemas.microsoft.com/office/powerpoint/2010/main" r:embed="rId5"/>
              </p:ext>
            </p:extLst>
          </p:nvPr>
        </p:nvPicPr>
        <p:blipFill>
          <a:blip r:embed="rId11">
            <a:alphaModFix amt="0"/>
          </a:blip>
          <a:stretch>
            <a:fillRect/>
          </a:stretch>
        </p:blipFill>
        <p:spPr>
          <a:xfrm>
            <a:off x="2807589" y="4936303"/>
            <a:ext cx="954106" cy="954106"/>
          </a:xfrm>
          <a:prstGeom prst="rect">
            <a:avLst/>
          </a:prstGeom>
        </p:spPr>
      </p:pic>
    </p:spTree>
    <p:extLst>
      <p:ext uri="{BB962C8B-B14F-4D97-AF65-F5344CB8AC3E}">
        <p14:creationId xmlns:p14="http://schemas.microsoft.com/office/powerpoint/2010/main" val="268552905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audio>
              <p:cMediaNode vol="80000">
                <p:cTn id="3" fill="hold" display="0">
                  <p:stCondLst>
                    <p:cond delay="indefinite"/>
                  </p:stCondLst>
                  <p:endCondLst>
                    <p:cond evt="onStopAudio" delay="0">
                      <p:tgtEl>
                        <p:sldTgt/>
                      </p:tgtEl>
                    </p:cond>
                  </p:endCondLst>
                </p:cTn>
                <p:tgtEl>
                  <p:spTgt spid="10"/>
                </p:tgtEl>
              </p:cMediaNode>
            </p:audio>
            <p:audio>
              <p:cMediaNode vol="80000">
                <p:cTn id="4"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1281</TotalTime>
  <Words>309</Words>
  <Application>Microsoft Office PowerPoint</Application>
  <PresentationFormat>Widescreen</PresentationFormat>
  <Paragraphs>49</Paragraphs>
  <Slides>1</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dc:creator>
  <cp:lastModifiedBy>Dipti Pindoria</cp:lastModifiedBy>
  <cp:revision>41</cp:revision>
  <dcterms:created xsi:type="dcterms:W3CDTF">2019-08-20T09:39:52Z</dcterms:created>
  <dcterms:modified xsi:type="dcterms:W3CDTF">2025-02-26T08:47:20Z</dcterms:modified>
</cp:coreProperties>
</file>