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6492BD-20DB-4E97-B699-8013C9E6FB43}" v="3" dt="2024-10-02T15:44:24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7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media" Target="../media/media3.m4a"/><Relationship Id="rId11" Type="http://schemas.openxmlformats.org/officeDocument/2006/relationships/image" Target="../media/image2.png"/><Relationship Id="rId5" Type="http://schemas.openxmlformats.org/officeDocument/2006/relationships/audio" Target="NULL" TargetMode="External"/><Relationship Id="rId10" Type="http://schemas.openxmlformats.org/officeDocument/2006/relationships/image" Target="../media/image1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white rectangular object with orange border&#10;&#10;Description automatically generated">
            <a:extLst>
              <a:ext uri="{FF2B5EF4-FFF2-40B4-BE49-F238E27FC236}">
                <a16:creationId xmlns:a16="http://schemas.microsoft.com/office/drawing/2014/main" id="{EC56E179-6B77-4394-F2F5-9D908BD026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8" descr="A picture containing graphics, drawing, food&#10;&#10;Description automatically generated">
            <a:extLst>
              <a:ext uri="{FF2B5EF4-FFF2-40B4-BE49-F238E27FC236}">
                <a16:creationId xmlns:a16="http://schemas.microsoft.com/office/drawing/2014/main" id="{26BDB41D-1E5C-D2A3-F0C8-FF669DC07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340" y="265844"/>
            <a:ext cx="1081686" cy="7211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FB6155-EF73-4E76-B4CA-717526727E8F}"/>
              </a:ext>
            </a:extLst>
          </p:cNvPr>
          <p:cNvSpPr txBox="1"/>
          <p:nvPr/>
        </p:nvSpPr>
        <p:spPr>
          <a:xfrm>
            <a:off x="328359" y="890128"/>
            <a:ext cx="3539612" cy="440120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Nouns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u="sng" dirty="0">
                <a:latin typeface="Century Gothic" panose="020B0502020202020204" pitchFamily="34" charset="0"/>
              </a:rPr>
              <a:t>Singular: 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la cabeza </a:t>
            </a:r>
            <a:r>
              <a:rPr lang="en-GB" sz="1400" dirty="0">
                <a:latin typeface="Century Gothic" panose="020B0502020202020204" pitchFamily="34" charset="0"/>
              </a:rPr>
              <a:t>– the head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el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hombro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the shoulder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la </a:t>
            </a:r>
            <a:r>
              <a:rPr lang="en-GB" sz="1400" b="1" dirty="0" err="1">
                <a:latin typeface="Century Gothic" panose="020B0502020202020204" pitchFamily="34" charset="0"/>
              </a:rPr>
              <a:t>rodilla</a:t>
            </a:r>
            <a:r>
              <a:rPr lang="en-GB" sz="1400" b="1" dirty="0">
                <a:latin typeface="Century Gothic" panose="020B0502020202020204" pitchFamily="34" charset="0"/>
              </a:rPr>
              <a:t> - </a:t>
            </a:r>
            <a:r>
              <a:rPr lang="en-GB" sz="1400" dirty="0">
                <a:latin typeface="Century Gothic" panose="020B0502020202020204" pitchFamily="34" charset="0"/>
              </a:rPr>
              <a:t>the knee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el</a:t>
            </a:r>
            <a:r>
              <a:rPr lang="en-GB" sz="1400" b="1" dirty="0">
                <a:latin typeface="Century Gothic" panose="020B0502020202020204" pitchFamily="34" charset="0"/>
              </a:rPr>
              <a:t> pie </a:t>
            </a:r>
            <a:r>
              <a:rPr lang="en-GB" sz="1400" dirty="0">
                <a:latin typeface="Century Gothic" panose="020B0502020202020204" pitchFamily="34" charset="0"/>
              </a:rPr>
              <a:t>– the foot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la </a:t>
            </a:r>
            <a:r>
              <a:rPr lang="en-GB" sz="1400" b="1" dirty="0" err="1">
                <a:latin typeface="Century Gothic" panose="020B0502020202020204" pitchFamily="34" charset="0"/>
              </a:rPr>
              <a:t>pierna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the leg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el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brazo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the arm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la mano </a:t>
            </a:r>
            <a:r>
              <a:rPr lang="en-GB" sz="1400" dirty="0">
                <a:latin typeface="Century Gothic" panose="020B0502020202020204" pitchFamily="34" charset="0"/>
              </a:rPr>
              <a:t>– the hand 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el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cuerpo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the body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un </a:t>
            </a:r>
            <a:r>
              <a:rPr lang="en-GB" sz="1400" b="1" dirty="0" err="1">
                <a:latin typeface="Century Gothic" panose="020B0502020202020204" pitchFamily="34" charset="0"/>
              </a:rPr>
              <a:t>ojo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one eye</a:t>
            </a:r>
          </a:p>
          <a:p>
            <a:endParaRPr lang="en-GB" sz="1400" b="1" u="sng" dirty="0">
              <a:latin typeface="Century Gothic" panose="020B0502020202020204" pitchFamily="34" charset="0"/>
            </a:endParaRPr>
          </a:p>
          <a:p>
            <a:r>
              <a:rPr lang="en-GB" sz="1400" b="1" u="sng" dirty="0">
                <a:latin typeface="Century Gothic" panose="020B0502020202020204" pitchFamily="34" charset="0"/>
              </a:rPr>
              <a:t>Plural: 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los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hombros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the shoulders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las </a:t>
            </a:r>
            <a:r>
              <a:rPr lang="en-GB" sz="1400" b="1" dirty="0" err="1">
                <a:latin typeface="Century Gothic" panose="020B0502020202020204" pitchFamily="34" charset="0"/>
              </a:rPr>
              <a:t>rodillas</a:t>
            </a:r>
            <a:r>
              <a:rPr lang="en-GB" sz="1400" b="1" dirty="0">
                <a:latin typeface="Century Gothic" panose="020B0502020202020204" pitchFamily="34" charset="0"/>
              </a:rPr>
              <a:t> -  </a:t>
            </a:r>
            <a:r>
              <a:rPr lang="en-GB" sz="1400" dirty="0">
                <a:latin typeface="Century Gothic" panose="020B0502020202020204" pitchFamily="34" charset="0"/>
              </a:rPr>
              <a:t>the knees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los</a:t>
            </a:r>
            <a:r>
              <a:rPr lang="en-GB" sz="1400" b="1" dirty="0">
                <a:latin typeface="Century Gothic" panose="020B0502020202020204" pitchFamily="34" charset="0"/>
              </a:rPr>
              <a:t> pies - </a:t>
            </a:r>
            <a:r>
              <a:rPr lang="en-GB" sz="1400" dirty="0">
                <a:latin typeface="Century Gothic" panose="020B0502020202020204" pitchFamily="34" charset="0"/>
              </a:rPr>
              <a:t> the feet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las </a:t>
            </a:r>
            <a:r>
              <a:rPr lang="en-GB" sz="1400" b="1" dirty="0" err="1">
                <a:latin typeface="Century Gothic" panose="020B0502020202020204" pitchFamily="34" charset="0"/>
              </a:rPr>
              <a:t>piernas</a:t>
            </a:r>
            <a:r>
              <a:rPr lang="en-GB" sz="1400" b="1" dirty="0">
                <a:latin typeface="Century Gothic" panose="020B0502020202020204" pitchFamily="34" charset="0"/>
              </a:rPr>
              <a:t> -  </a:t>
            </a:r>
            <a:r>
              <a:rPr lang="en-GB" sz="1400" dirty="0">
                <a:latin typeface="Century Gothic" panose="020B0502020202020204" pitchFamily="34" charset="0"/>
              </a:rPr>
              <a:t>the legs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los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brazos</a:t>
            </a:r>
            <a:r>
              <a:rPr lang="en-GB" sz="1400" b="1" dirty="0">
                <a:latin typeface="Century Gothic" panose="020B0502020202020204" pitchFamily="34" charset="0"/>
              </a:rPr>
              <a:t> - </a:t>
            </a:r>
            <a:r>
              <a:rPr lang="en-GB" sz="1400" dirty="0">
                <a:latin typeface="Century Gothic" panose="020B0502020202020204" pitchFamily="34" charset="0"/>
              </a:rPr>
              <a:t>the arms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F1EF8-084B-4608-BC05-EB143649CB20}"/>
              </a:ext>
            </a:extLst>
          </p:cNvPr>
          <p:cNvSpPr txBox="1"/>
          <p:nvPr/>
        </p:nvSpPr>
        <p:spPr>
          <a:xfrm>
            <a:off x="4182501" y="1080252"/>
            <a:ext cx="3539612" cy="267765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Command Bank (verbs)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mueve</a:t>
            </a:r>
            <a:r>
              <a:rPr lang="en-GB" sz="1400" dirty="0">
                <a:latin typeface="Century Gothic" panose="020B0502020202020204" pitchFamily="34" charset="0"/>
              </a:rPr>
              <a:t> - Move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relaja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relax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tócate</a:t>
            </a:r>
            <a:r>
              <a:rPr lang="en-GB" sz="1400" b="1" dirty="0">
                <a:latin typeface="Century Gothic" panose="020B0502020202020204" pitchFamily="34" charset="0"/>
              </a:rPr>
              <a:t> -</a:t>
            </a:r>
            <a:r>
              <a:rPr lang="en-GB" sz="1400" dirty="0">
                <a:latin typeface="Century Gothic" panose="020B0502020202020204" pitchFamily="34" charset="0"/>
              </a:rPr>
              <a:t> Touch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levanta</a:t>
            </a:r>
            <a:r>
              <a:rPr lang="en-GB" sz="1400" dirty="0">
                <a:latin typeface="Century Gothic" panose="020B0502020202020204" pitchFamily="34" charset="0"/>
              </a:rPr>
              <a:t> – Lift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dobla</a:t>
            </a:r>
            <a:r>
              <a:rPr lang="en-GB" sz="1400" dirty="0">
                <a:latin typeface="Century Gothic" panose="020B0502020202020204" pitchFamily="34" charset="0"/>
              </a:rPr>
              <a:t> – Bend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respira</a:t>
            </a:r>
            <a:r>
              <a:rPr lang="en-GB" sz="1400" dirty="0">
                <a:latin typeface="Century Gothic" panose="020B0502020202020204" pitchFamily="34" charset="0"/>
              </a:rPr>
              <a:t> - Breathe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Quédate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quieto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Stand still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gira</a:t>
            </a:r>
            <a:r>
              <a:rPr lang="en-GB" sz="1400" dirty="0">
                <a:latin typeface="Century Gothic" panose="020B0502020202020204" pitchFamily="34" charset="0"/>
              </a:rPr>
              <a:t> – Turn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estira</a:t>
            </a:r>
            <a:r>
              <a:rPr lang="en-GB" sz="1400" dirty="0">
                <a:latin typeface="Century Gothic" panose="020B0502020202020204" pitchFamily="34" charset="0"/>
              </a:rPr>
              <a:t> – Stretch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772029-499B-4E26-BBA2-6A6D5E33B3D7}"/>
              </a:ext>
            </a:extLst>
          </p:cNvPr>
          <p:cNvSpPr txBox="1"/>
          <p:nvPr/>
        </p:nvSpPr>
        <p:spPr>
          <a:xfrm>
            <a:off x="7747955" y="1080252"/>
            <a:ext cx="4115686" cy="181588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Grammar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The plural word for “the” in Spanish is “</a:t>
            </a:r>
            <a:r>
              <a:rPr lang="en-GB" sz="1400" b="1" dirty="0" err="1">
                <a:latin typeface="Century Gothic" panose="020B0502020202020204" pitchFamily="34" charset="0"/>
              </a:rPr>
              <a:t>los</a:t>
            </a:r>
            <a:r>
              <a:rPr lang="en-GB" sz="1400" dirty="0">
                <a:latin typeface="Century Gothic" panose="020B0502020202020204" pitchFamily="34" charset="0"/>
              </a:rPr>
              <a:t>” and </a:t>
            </a:r>
            <a:r>
              <a:rPr lang="en-GB" sz="1400" b="1" dirty="0">
                <a:latin typeface="Century Gothic" panose="020B0502020202020204" pitchFamily="34" charset="0"/>
              </a:rPr>
              <a:t>“las</a:t>
            </a:r>
            <a:r>
              <a:rPr lang="en-GB" sz="1400" dirty="0">
                <a:latin typeface="Century Gothic" panose="020B0502020202020204" pitchFamily="34" charset="0"/>
              </a:rPr>
              <a:t>”</a:t>
            </a:r>
            <a:r>
              <a:rPr lang="en-GB" sz="1400" b="1" dirty="0">
                <a:latin typeface="Century Gothic" panose="020B0502020202020204" pitchFamily="34" charset="0"/>
              </a:rPr>
              <a:t>: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El </a:t>
            </a:r>
            <a:r>
              <a:rPr lang="en-GB" sz="1400" dirty="0" err="1">
                <a:latin typeface="Century Gothic" panose="020B0502020202020204" pitchFamily="34" charset="0"/>
              </a:rPr>
              <a:t>brazo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GB" sz="140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los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brazos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 (the arm  the arms)</a:t>
            </a:r>
          </a:p>
          <a:p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La mano  las manos (the hand  the hands)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9D8B29-02A1-4E23-AE8C-2783BA9B7322}"/>
              </a:ext>
            </a:extLst>
          </p:cNvPr>
          <p:cNvSpPr txBox="1"/>
          <p:nvPr/>
        </p:nvSpPr>
        <p:spPr>
          <a:xfrm>
            <a:off x="7890386" y="3099537"/>
            <a:ext cx="3826997" cy="246221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Grammar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We say and write colours as adjectives after the noun in Spanish, for example</a:t>
            </a:r>
            <a:r>
              <a:rPr lang="en-GB" sz="1400" b="1" dirty="0">
                <a:latin typeface="Century Gothic" panose="020B0502020202020204" pitchFamily="34" charset="0"/>
              </a:rPr>
              <a:t>: “</a:t>
            </a:r>
            <a:r>
              <a:rPr lang="en-GB" sz="1400" b="1" dirty="0" err="1">
                <a:latin typeface="Century Gothic" panose="020B0502020202020204" pitchFamily="34" charset="0"/>
              </a:rPr>
              <a:t>el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ojo</a:t>
            </a:r>
            <a:r>
              <a:rPr lang="en-GB" sz="1400" b="1" dirty="0">
                <a:latin typeface="Century Gothic" panose="020B0502020202020204" pitchFamily="34" charset="0"/>
              </a:rPr>
              <a:t> rojo”, “la </a:t>
            </a:r>
            <a:r>
              <a:rPr lang="en-GB" sz="1400" b="1" dirty="0" err="1">
                <a:latin typeface="Century Gothic" panose="020B0502020202020204" pitchFamily="34" charset="0"/>
              </a:rPr>
              <a:t>pierna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verde</a:t>
            </a:r>
            <a:r>
              <a:rPr lang="en-GB" sz="1400" b="1" dirty="0">
                <a:latin typeface="Century Gothic" panose="020B0502020202020204" pitchFamily="34" charset="0"/>
              </a:rPr>
              <a:t>”.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When we say and write colours as adjectives after the noun in Spanish, the spelling may change to match the noun, for example</a:t>
            </a:r>
            <a:r>
              <a:rPr lang="en-GB" sz="1400" b="1" dirty="0">
                <a:latin typeface="Century Gothic" panose="020B0502020202020204" pitchFamily="34" charset="0"/>
              </a:rPr>
              <a:t>: “</a:t>
            </a:r>
            <a:r>
              <a:rPr lang="en-GB" sz="1400" b="1" u="sng" dirty="0" err="1">
                <a:latin typeface="Century Gothic" panose="020B0502020202020204" pitchFamily="34" charset="0"/>
              </a:rPr>
              <a:t>el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ojo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amarill</a:t>
            </a:r>
            <a:r>
              <a:rPr lang="en-GB" sz="1400" b="1" u="sng" dirty="0" err="1">
                <a:latin typeface="Century Gothic" panose="020B0502020202020204" pitchFamily="34" charset="0"/>
              </a:rPr>
              <a:t>o</a:t>
            </a:r>
            <a:r>
              <a:rPr lang="en-GB" sz="1400" dirty="0">
                <a:latin typeface="Century Gothic" panose="020B0502020202020204" pitchFamily="34" charset="0"/>
              </a:rPr>
              <a:t>”, “</a:t>
            </a:r>
            <a:r>
              <a:rPr lang="en-GB" sz="1400" b="1" u="sng" dirty="0">
                <a:latin typeface="Century Gothic" panose="020B0502020202020204" pitchFamily="34" charset="0"/>
              </a:rPr>
              <a:t>la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pierna</a:t>
            </a:r>
            <a:r>
              <a:rPr lang="en-GB" sz="1400" dirty="0">
                <a:latin typeface="Century Gothic" panose="020B0502020202020204" pitchFamily="34" charset="0"/>
              </a:rPr>
              <a:t> amarill</a:t>
            </a:r>
            <a:r>
              <a:rPr lang="en-GB" sz="1400" b="1" u="sng" dirty="0">
                <a:latin typeface="Century Gothic" panose="020B0502020202020204" pitchFamily="34" charset="0"/>
              </a:rPr>
              <a:t>a</a:t>
            </a:r>
            <a:r>
              <a:rPr lang="en-GB" sz="1400" dirty="0">
                <a:latin typeface="Century Gothic" panose="020B0502020202020204" pitchFamily="34" charset="0"/>
              </a:rPr>
              <a:t>”.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B976DF-A6FA-7578-B5A3-2C9775224448}"/>
              </a:ext>
            </a:extLst>
          </p:cNvPr>
          <p:cNvSpPr txBox="1"/>
          <p:nvPr/>
        </p:nvSpPr>
        <p:spPr>
          <a:xfrm>
            <a:off x="4132782" y="292073"/>
            <a:ext cx="4762842" cy="36933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Knowledge organiser: Moving our bodies</a:t>
            </a:r>
          </a:p>
        </p:txBody>
      </p:sp>
      <p:pic>
        <p:nvPicPr>
          <p:cNvPr id="19" name="Picture 18" descr="A close-up of a logo&#10;&#10;Description automatically generated">
            <a:extLst>
              <a:ext uri="{FF2B5EF4-FFF2-40B4-BE49-F238E27FC236}">
                <a16:creationId xmlns:a16="http://schemas.microsoft.com/office/drawing/2014/main" id="{D16D782F-0A17-9E26-74A7-89D99782536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703" y="0"/>
            <a:ext cx="920288" cy="92028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2684117-C3C4-4205-80D6-C52CCEC8213E}"/>
              </a:ext>
            </a:extLst>
          </p:cNvPr>
          <p:cNvSpPr txBox="1"/>
          <p:nvPr/>
        </p:nvSpPr>
        <p:spPr>
          <a:xfrm>
            <a:off x="328359" y="5453567"/>
            <a:ext cx="7393754" cy="738664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Fact Bank 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In Spanish, the song “Head, shoulders, knees and toes” is called “Head, shoulders, knees </a:t>
            </a:r>
            <a:r>
              <a:rPr lang="en-GB" sz="1400">
                <a:latin typeface="Century Gothic" panose="020B0502020202020204" pitchFamily="34" charset="0"/>
              </a:rPr>
              <a:t>and feet”.</a:t>
            </a:r>
            <a:endParaRPr lang="en-GB" sz="1400" b="1" u="sng" dirty="0"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39B1F6-2D3A-3437-0513-9CE062D5977F}"/>
              </a:ext>
            </a:extLst>
          </p:cNvPr>
          <p:cNvSpPr txBox="1"/>
          <p:nvPr/>
        </p:nvSpPr>
        <p:spPr>
          <a:xfrm>
            <a:off x="4210063" y="4102096"/>
            <a:ext cx="3512050" cy="116955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Phonics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“</a:t>
            </a:r>
            <a:r>
              <a:rPr lang="en-GB" sz="1400" b="1" dirty="0" err="1">
                <a:latin typeface="Century Gothic" panose="020B0502020202020204" pitchFamily="34" charset="0"/>
              </a:rPr>
              <a:t>hom</a:t>
            </a:r>
            <a:r>
              <a:rPr lang="en-GB" sz="1400" dirty="0">
                <a:latin typeface="Century Gothic" panose="020B0502020202020204" pitchFamily="34" charset="0"/>
              </a:rPr>
              <a:t>” (</a:t>
            </a:r>
            <a:r>
              <a:rPr lang="en-GB" sz="1400" b="1" dirty="0" err="1">
                <a:latin typeface="Century Gothic" panose="020B0502020202020204" pitchFamily="34" charset="0"/>
              </a:rPr>
              <a:t>hom</a:t>
            </a:r>
            <a:r>
              <a:rPr lang="en-GB" sz="1400" dirty="0" err="1">
                <a:latin typeface="Century Gothic" panose="020B0502020202020204" pitchFamily="34" charset="0"/>
              </a:rPr>
              <a:t>bros</a:t>
            </a:r>
            <a:r>
              <a:rPr lang="en-GB" sz="1400" dirty="0">
                <a:latin typeface="Century Gothic" panose="020B0502020202020204" pitchFamily="34" charset="0"/>
              </a:rPr>
              <a:t>) 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“</a:t>
            </a:r>
            <a:r>
              <a:rPr lang="en-GB" sz="1400" b="1" dirty="0" err="1">
                <a:latin typeface="Century Gothic" panose="020B0502020202020204" pitchFamily="34" charset="0"/>
              </a:rPr>
              <a:t>llas</a:t>
            </a:r>
            <a:r>
              <a:rPr lang="en-GB" sz="1400" b="1" dirty="0">
                <a:latin typeface="Century Gothic" panose="020B0502020202020204" pitchFamily="34" charset="0"/>
              </a:rPr>
              <a:t>”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dirty="0" err="1">
                <a:latin typeface="Century Gothic" panose="020B0502020202020204" pitchFamily="34" charset="0"/>
              </a:rPr>
              <a:t>rodi</a:t>
            </a:r>
            <a:r>
              <a:rPr lang="en-GB" sz="1400" b="1" dirty="0" err="1">
                <a:latin typeface="Century Gothic" panose="020B0502020202020204" pitchFamily="34" charset="0"/>
              </a:rPr>
              <a:t>llas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“</a:t>
            </a:r>
            <a:r>
              <a:rPr lang="en-GB" sz="1400" b="1" dirty="0" err="1">
                <a:latin typeface="Century Gothic" panose="020B0502020202020204" pitchFamily="34" charset="0"/>
              </a:rPr>
              <a:t>ie</a:t>
            </a:r>
            <a:r>
              <a:rPr lang="en-GB" sz="1400" b="1" dirty="0">
                <a:latin typeface="Century Gothic" panose="020B0502020202020204" pitchFamily="34" charset="0"/>
              </a:rPr>
              <a:t>” </a:t>
            </a:r>
            <a:r>
              <a:rPr lang="en-GB" sz="1400" dirty="0">
                <a:latin typeface="Century Gothic" panose="020B0502020202020204" pitchFamily="34" charset="0"/>
              </a:rPr>
              <a:t>(p</a:t>
            </a:r>
            <a:r>
              <a:rPr lang="en-GB" sz="1400" b="1" dirty="0">
                <a:latin typeface="Century Gothic" panose="020B0502020202020204" pitchFamily="34" charset="0"/>
              </a:rPr>
              <a:t>ie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latin typeface="Century Gothic" panose="020B0502020202020204" pitchFamily="34" charset="0"/>
              </a:rPr>
              <a:t>p</a:t>
            </a:r>
            <a:r>
              <a:rPr lang="en-GB" sz="1400" b="1" dirty="0" err="1">
                <a:latin typeface="Century Gothic" panose="020B0502020202020204" pitchFamily="34" charset="0"/>
              </a:rPr>
              <a:t>ie</a:t>
            </a:r>
            <a:r>
              <a:rPr lang="en-GB" sz="1400" dirty="0" err="1">
                <a:latin typeface="Century Gothic" panose="020B0502020202020204" pitchFamily="34" charset="0"/>
              </a:rPr>
              <a:t>rna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“</a:t>
            </a:r>
            <a:r>
              <a:rPr lang="en-GB" sz="1400" b="1" dirty="0" err="1">
                <a:latin typeface="Century Gothic" panose="020B0502020202020204" pitchFamily="34" charset="0"/>
              </a:rPr>
              <a:t>gi</a:t>
            </a:r>
            <a:r>
              <a:rPr lang="en-GB" sz="1400" b="1" dirty="0">
                <a:latin typeface="Century Gothic" panose="020B0502020202020204" pitchFamily="34" charset="0"/>
              </a:rPr>
              <a:t>”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b="1" dirty="0" err="1">
                <a:latin typeface="Century Gothic" panose="020B0502020202020204" pitchFamily="34" charset="0"/>
              </a:rPr>
              <a:t>gi</a:t>
            </a:r>
            <a:r>
              <a:rPr lang="en-GB" sz="1400" dirty="0" err="1">
                <a:latin typeface="Century Gothic" panose="020B0502020202020204" pitchFamily="34" charset="0"/>
              </a:rPr>
              <a:t>ra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811AE5F-9173-1D7B-CEA8-0BC590DC01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2716923" y="483454"/>
            <a:ext cx="1007027" cy="1007027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DEDABE0-0B57-CCC5-C788-1CFE164CD2E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2872033" y="3099537"/>
            <a:ext cx="1007026" cy="1007026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AFE881B-0F27-931A-3A38-90E432C6367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5270"/>
                </p14:media>
              </p:ext>
            </p:extLst>
          </p:nvPr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6389938" y="953478"/>
            <a:ext cx="1234818" cy="1234818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F360799-EAAD-7961-A8D8-520A824AA2C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6389939" y="3525473"/>
            <a:ext cx="1325802" cy="132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274</Words>
  <Application>Microsoft Office PowerPoint</Application>
  <PresentationFormat>Widescreen</PresentationFormat>
  <Paragraphs>51</Paragraphs>
  <Slides>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Dipti Pindoria</cp:lastModifiedBy>
  <cp:revision>54</cp:revision>
  <cp:lastPrinted>2019-12-01T14:04:10Z</cp:lastPrinted>
  <dcterms:created xsi:type="dcterms:W3CDTF">2019-08-20T09:39:52Z</dcterms:created>
  <dcterms:modified xsi:type="dcterms:W3CDTF">2025-02-26T08:14:13Z</dcterms:modified>
</cp:coreProperties>
</file>