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handoutMasterIdLst>
    <p:handoutMasterId r:id="rId17"/>
  </p:handoutMasterIdLst>
  <p:sldIdLst>
    <p:sldId id="262" r:id="rId2"/>
    <p:sldId id="270" r:id="rId3"/>
    <p:sldId id="327" r:id="rId4"/>
    <p:sldId id="330" r:id="rId5"/>
    <p:sldId id="297" r:id="rId6"/>
    <p:sldId id="321" r:id="rId7"/>
    <p:sldId id="322" r:id="rId8"/>
    <p:sldId id="299" r:id="rId9"/>
    <p:sldId id="329" r:id="rId10"/>
    <p:sldId id="331" r:id="rId11"/>
    <p:sldId id="320" r:id="rId12"/>
    <p:sldId id="328" r:id="rId13"/>
    <p:sldId id="325" r:id="rId14"/>
    <p:sldId id="324" r:id="rId15"/>
    <p:sldId id="280" r:id="rId16"/>
  </p:sldIdLst>
  <p:sldSz cx="12192000" cy="6858000"/>
  <p:notesSz cx="674052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Atkinson" userId="64b35678-84f2-4cc1-82f9-162e19522209" providerId="ADAL" clId="{02C2185C-9B60-4A06-9035-6AEB108E57AD}"/>
    <pc:docChg chg="custSel addSld modSld">
      <pc:chgData name="Katie Atkinson" userId="64b35678-84f2-4cc1-82f9-162e19522209" providerId="ADAL" clId="{02C2185C-9B60-4A06-9035-6AEB108E57AD}" dt="2023-09-08T11:31:13.562" v="115" actId="20577"/>
      <pc:docMkLst>
        <pc:docMk/>
      </pc:docMkLst>
      <pc:sldChg chg="modSp mod">
        <pc:chgData name="Katie Atkinson" userId="64b35678-84f2-4cc1-82f9-162e19522209" providerId="ADAL" clId="{02C2185C-9B60-4A06-9035-6AEB108E57AD}" dt="2023-09-08T10:35:22.272" v="3" actId="20577"/>
        <pc:sldMkLst>
          <pc:docMk/>
          <pc:sldMk cId="504553094" sldId="262"/>
        </pc:sldMkLst>
        <pc:spChg chg="mod">
          <ac:chgData name="Katie Atkinson" userId="64b35678-84f2-4cc1-82f9-162e19522209" providerId="ADAL" clId="{02C2185C-9B60-4A06-9035-6AEB108E57AD}" dt="2023-09-08T10:35:22.272" v="3" actId="20577"/>
          <ac:spMkLst>
            <pc:docMk/>
            <pc:sldMk cId="504553094" sldId="262"/>
            <ac:spMk id="3" creationId="{00000000-0000-0000-0000-000000000000}"/>
          </ac:spMkLst>
        </pc:spChg>
      </pc:sldChg>
      <pc:sldChg chg="modSp mod">
        <pc:chgData name="Katie Atkinson" userId="64b35678-84f2-4cc1-82f9-162e19522209" providerId="ADAL" clId="{02C2185C-9B60-4A06-9035-6AEB108E57AD}" dt="2023-09-08T10:36:48.587" v="15" actId="20577"/>
        <pc:sldMkLst>
          <pc:docMk/>
          <pc:sldMk cId="1518691304" sldId="270"/>
        </pc:sldMkLst>
        <pc:graphicFrameChg chg="modGraphic">
          <ac:chgData name="Katie Atkinson" userId="64b35678-84f2-4cc1-82f9-162e19522209" providerId="ADAL" clId="{02C2185C-9B60-4A06-9035-6AEB108E57AD}" dt="2023-09-08T10:36:48.587" v="15" actId="20577"/>
          <ac:graphicFrameMkLst>
            <pc:docMk/>
            <pc:sldMk cId="1518691304" sldId="270"/>
            <ac:graphicFrameMk id="3" creationId="{B177F6CB-55F1-4896-B085-2F56D4BFB62B}"/>
          </ac:graphicFrameMkLst>
        </pc:graphicFrameChg>
      </pc:sldChg>
      <pc:sldChg chg="addSp delSp modSp mod">
        <pc:chgData name="Katie Atkinson" userId="64b35678-84f2-4cc1-82f9-162e19522209" providerId="ADAL" clId="{02C2185C-9B60-4A06-9035-6AEB108E57AD}" dt="2023-09-08T11:15:33.768" v="22" actId="14100"/>
        <pc:sldMkLst>
          <pc:docMk/>
          <pc:sldMk cId="2425509634" sldId="320"/>
        </pc:sldMkLst>
        <pc:picChg chg="add mod">
          <ac:chgData name="Katie Atkinson" userId="64b35678-84f2-4cc1-82f9-162e19522209" providerId="ADAL" clId="{02C2185C-9B60-4A06-9035-6AEB108E57AD}" dt="2023-09-08T11:15:33.768" v="22" actId="14100"/>
          <ac:picMkLst>
            <pc:docMk/>
            <pc:sldMk cId="2425509634" sldId="320"/>
            <ac:picMk id="4" creationId="{819123EC-4A05-4D32-BEDC-073759EEA830}"/>
          </ac:picMkLst>
        </pc:picChg>
        <pc:picChg chg="del">
          <ac:chgData name="Katie Atkinson" userId="64b35678-84f2-4cc1-82f9-162e19522209" providerId="ADAL" clId="{02C2185C-9B60-4A06-9035-6AEB108E57AD}" dt="2023-09-08T10:37:17.319" v="18" actId="478"/>
          <ac:picMkLst>
            <pc:docMk/>
            <pc:sldMk cId="2425509634" sldId="320"/>
            <ac:picMk id="6" creationId="{8F01AA90-3460-4C79-8944-B324693F98C4}"/>
          </ac:picMkLst>
        </pc:picChg>
      </pc:sldChg>
      <pc:sldChg chg="modSp mod">
        <pc:chgData name="Katie Atkinson" userId="64b35678-84f2-4cc1-82f9-162e19522209" providerId="ADAL" clId="{02C2185C-9B60-4A06-9035-6AEB108E57AD}" dt="2023-09-08T11:31:13.562" v="115" actId="20577"/>
        <pc:sldMkLst>
          <pc:docMk/>
          <pc:sldMk cId="590970572" sldId="324"/>
        </pc:sldMkLst>
        <pc:spChg chg="mod">
          <ac:chgData name="Katie Atkinson" userId="64b35678-84f2-4cc1-82f9-162e19522209" providerId="ADAL" clId="{02C2185C-9B60-4A06-9035-6AEB108E57AD}" dt="2023-09-08T11:31:13.562" v="115" actId="20577"/>
          <ac:spMkLst>
            <pc:docMk/>
            <pc:sldMk cId="590970572" sldId="324"/>
            <ac:spMk id="4" creationId="{00000000-0000-0000-0000-000000000000}"/>
          </ac:spMkLst>
        </pc:spChg>
      </pc:sldChg>
      <pc:sldChg chg="addSp modSp mod">
        <pc:chgData name="Katie Atkinson" userId="64b35678-84f2-4cc1-82f9-162e19522209" providerId="ADAL" clId="{02C2185C-9B60-4A06-9035-6AEB108E57AD}" dt="2023-09-08T11:31:04.413" v="111" actId="1076"/>
        <pc:sldMkLst>
          <pc:docMk/>
          <pc:sldMk cId="560277737" sldId="325"/>
        </pc:sldMkLst>
        <pc:spChg chg="mod">
          <ac:chgData name="Katie Atkinson" userId="64b35678-84f2-4cc1-82f9-162e19522209" providerId="ADAL" clId="{02C2185C-9B60-4A06-9035-6AEB108E57AD}" dt="2023-09-08T11:30:58.853" v="109" actId="1076"/>
          <ac:spMkLst>
            <pc:docMk/>
            <pc:sldMk cId="560277737" sldId="325"/>
            <ac:spMk id="9" creationId="{302EE767-5DA1-4AA9-9430-F9318F329537}"/>
          </ac:spMkLst>
        </pc:spChg>
        <pc:picChg chg="add mod">
          <ac:chgData name="Katie Atkinson" userId="64b35678-84f2-4cc1-82f9-162e19522209" providerId="ADAL" clId="{02C2185C-9B60-4A06-9035-6AEB108E57AD}" dt="2023-09-08T11:31:04.413" v="111" actId="1076"/>
          <ac:picMkLst>
            <pc:docMk/>
            <pc:sldMk cId="560277737" sldId="325"/>
            <ac:picMk id="3" creationId="{C6AD9DF4-B17A-4023-AE61-8FFBCD7E8C38}"/>
          </ac:picMkLst>
        </pc:picChg>
      </pc:sldChg>
      <pc:sldChg chg="modSp mod">
        <pc:chgData name="Katie Atkinson" userId="64b35678-84f2-4cc1-82f9-162e19522209" providerId="ADAL" clId="{02C2185C-9B60-4A06-9035-6AEB108E57AD}" dt="2023-09-08T10:36:55.310" v="17" actId="20577"/>
        <pc:sldMkLst>
          <pc:docMk/>
          <pc:sldMk cId="1984613914" sldId="327"/>
        </pc:sldMkLst>
        <pc:spChg chg="mod">
          <ac:chgData name="Katie Atkinson" userId="64b35678-84f2-4cc1-82f9-162e19522209" providerId="ADAL" clId="{02C2185C-9B60-4A06-9035-6AEB108E57AD}" dt="2023-09-08T10:36:55.310" v="17" actId="20577"/>
          <ac:spMkLst>
            <pc:docMk/>
            <pc:sldMk cId="1984613914" sldId="327"/>
            <ac:spMk id="4" creationId="{00000000-0000-0000-0000-000000000000}"/>
          </ac:spMkLst>
        </pc:spChg>
      </pc:sldChg>
      <pc:sldChg chg="addSp delSp modSp new mod">
        <pc:chgData name="Katie Atkinson" userId="64b35678-84f2-4cc1-82f9-162e19522209" providerId="ADAL" clId="{02C2185C-9B60-4A06-9035-6AEB108E57AD}" dt="2023-09-08T11:29:01.806" v="80" actId="1076"/>
        <pc:sldMkLst>
          <pc:docMk/>
          <pc:sldMk cId="531591615" sldId="331"/>
        </pc:sldMkLst>
        <pc:spChg chg="mod">
          <ac:chgData name="Katie Atkinson" userId="64b35678-84f2-4cc1-82f9-162e19522209" providerId="ADAL" clId="{02C2185C-9B60-4A06-9035-6AEB108E57AD}" dt="2023-09-08T11:28:59.638" v="79" actId="14100"/>
          <ac:spMkLst>
            <pc:docMk/>
            <pc:sldMk cId="531591615" sldId="331"/>
            <ac:spMk id="2" creationId="{47F9A933-AD3F-4730-A140-775AED10B59D}"/>
          </ac:spMkLst>
        </pc:spChg>
        <pc:spChg chg="del">
          <ac:chgData name="Katie Atkinson" userId="64b35678-84f2-4cc1-82f9-162e19522209" providerId="ADAL" clId="{02C2185C-9B60-4A06-9035-6AEB108E57AD}" dt="2023-09-08T11:28:37.541" v="72" actId="478"/>
          <ac:spMkLst>
            <pc:docMk/>
            <pc:sldMk cId="531591615" sldId="331"/>
            <ac:spMk id="3" creationId="{68B2E2AE-976C-48AC-A90B-5BB04BBF9E75}"/>
          </ac:spMkLst>
        </pc:spChg>
        <pc:picChg chg="add mod">
          <ac:chgData name="Katie Atkinson" userId="64b35678-84f2-4cc1-82f9-162e19522209" providerId="ADAL" clId="{02C2185C-9B60-4A06-9035-6AEB108E57AD}" dt="2023-09-08T11:29:01.806" v="80" actId="1076"/>
          <ac:picMkLst>
            <pc:docMk/>
            <pc:sldMk cId="531591615" sldId="331"/>
            <ac:picMk id="5" creationId="{7C644998-0E17-4574-8705-F39D20E3E99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FE504-5421-4A97-86E0-BD3202FD588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7938" y="937260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9DCE-E578-4CDC-A7E4-CF2938838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5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2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2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9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49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4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6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3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2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2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9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9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6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0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10B7-3930-4C1E-A205-78988E42F71A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7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embleyprimary.co.uk/news/year-6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ent.gov.uk/services-for-residents/education-and-schools/apply-for-a-school-place/secondary-school?tab=respondtooffe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ent.gov.uk/services-for-residents/children-and-family-support/the-brent-local-offer/apply-for-a-school-plac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rent.gov.uk/services-for-residents/education-and-schools/apply-for-a-school-place/secondary-schoo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ent.gov.uk/services-for-residents/education-and-schools/apply-for-a-school-place/secondary-school?tab=planandprepa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dmissions.org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WXUD8Fid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Z8HgN_PM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cy.brent.gov.uk/media/16419268/8825-schools-admissions-brochure-2022_secondary_vfinal.pdf" TargetMode="External"/><Relationship Id="rId2" Type="http://schemas.openxmlformats.org/officeDocument/2006/relationships/hyperlink" Target="https://legacy.brent.gov.uk/media/16419277/8837-apply-on-time-for-school-2022-v2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acy.brent.gov.uk/media/16420445/secondary-schools-open-events-2023.pdf?_ga=2.45041958.38823504.1662472617-1030939203.16382685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000" dirty="0">
                <a:solidFill>
                  <a:srgbClr val="002060"/>
                </a:solidFill>
              </a:rPr>
              <a:t>Year 6 </a:t>
            </a:r>
            <a:br>
              <a:rPr lang="en-GB" sz="8000" dirty="0">
                <a:solidFill>
                  <a:srgbClr val="002060"/>
                </a:solidFill>
              </a:rPr>
            </a:br>
            <a:r>
              <a:rPr lang="en-GB" sz="8000" dirty="0">
                <a:solidFill>
                  <a:srgbClr val="002060"/>
                </a:solidFill>
              </a:rPr>
              <a:t>Secondary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sz="6600" dirty="0"/>
              <a:t>September 2023 - 2024</a:t>
            </a:r>
          </a:p>
        </p:txBody>
      </p:sp>
    </p:spTree>
    <p:extLst>
      <p:ext uri="{BB962C8B-B14F-4D97-AF65-F5344CB8AC3E}">
        <p14:creationId xmlns:p14="http://schemas.microsoft.com/office/powerpoint/2010/main" val="50455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A933-AD3F-4730-A140-775AED10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27" y="1353953"/>
            <a:ext cx="3858208" cy="1892586"/>
          </a:xfrm>
        </p:spPr>
        <p:txBody>
          <a:bodyPr/>
          <a:lstStyle/>
          <a:p>
            <a:pPr algn="ctr"/>
            <a:r>
              <a:rPr lang="en-GB" dirty="0"/>
              <a:t>SECONDARY SCHOOL LOCATIONS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44998-0E17-4574-8705-F39D20E3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924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Secondary School Open Evenings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69B06-8875-4D3C-B39E-6FB9C4521F14}"/>
              </a:ext>
            </a:extLst>
          </p:cNvPr>
          <p:cNvSpPr txBox="1"/>
          <p:nvPr/>
        </p:nvSpPr>
        <p:spPr>
          <a:xfrm>
            <a:off x="5731329" y="6057900"/>
            <a:ext cx="602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full list can be found on the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 6 News </a:t>
            </a:r>
            <a:r>
              <a:rPr lang="en-US" dirty="0">
                <a:solidFill>
                  <a:srgbClr val="FF0000"/>
                </a:solidFill>
              </a:rPr>
              <a:t>page on the school website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123EC-4A05-4D32-BEDC-073759EE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41" y="4748"/>
            <a:ext cx="4938661" cy="60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0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188" y="200083"/>
            <a:ext cx="107281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Key Information</a:t>
            </a:r>
          </a:p>
          <a:p>
            <a:pPr algn="ctr"/>
            <a:endParaRPr lang="en-GB" sz="3600" b="1" u="sng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Do not just put one school down – or the same one 6 times!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You will only be offered one school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It will be the highest ranked school </a:t>
            </a:r>
            <a:r>
              <a:rPr lang="en-GB" sz="2800" dirty="0">
                <a:solidFill>
                  <a:srgbClr val="002060"/>
                </a:solidFill>
              </a:rPr>
              <a:t>that you are eligible for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Look at the way the schools admits pupils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If there are no other siblings at a school, the next criteria tends to be feeder schools or distance from your house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You will go on the waiting list for any school above your offer that you did not get, </a:t>
            </a:r>
            <a:r>
              <a:rPr lang="en-GB" sz="2800" b="1" dirty="0"/>
              <a:t>for the next academic year only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If applying for a school outside Brent, still use the Brent form.</a:t>
            </a:r>
          </a:p>
        </p:txBody>
      </p:sp>
    </p:spTree>
    <p:extLst>
      <p:ext uri="{BB962C8B-B14F-4D97-AF65-F5344CB8AC3E}">
        <p14:creationId xmlns:p14="http://schemas.microsoft.com/office/powerpoint/2010/main" val="318073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447E7C-BAAD-47E2-B2CD-7A69534D23DD}"/>
              </a:ext>
            </a:extLst>
          </p:cNvPr>
          <p:cNvSpPr txBox="1"/>
          <p:nvPr/>
        </p:nvSpPr>
        <p:spPr>
          <a:xfrm>
            <a:off x="3540155" y="285226"/>
            <a:ext cx="673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will happen next?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EE767-5DA1-4AA9-9430-F9318F329537}"/>
              </a:ext>
            </a:extLst>
          </p:cNvPr>
          <p:cNvSpPr txBox="1"/>
          <p:nvPr/>
        </p:nvSpPr>
        <p:spPr>
          <a:xfrm>
            <a:off x="3540155" y="1296326"/>
            <a:ext cx="8439324" cy="498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Offers will be emailed to you on the evening of 1</a:t>
            </a:r>
            <a:r>
              <a:rPr lang="en-GB" sz="2400" baseline="30000" dirty="0"/>
              <a:t>st</a:t>
            </a:r>
            <a:r>
              <a:rPr lang="en-GB" sz="2400" dirty="0"/>
              <a:t> March 2024. Usually by 5pm.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 must accept or decline your offer by 15</a:t>
            </a:r>
            <a:r>
              <a:rPr lang="en-GB" sz="2400" baseline="30000" dirty="0"/>
              <a:t>th</a:t>
            </a:r>
            <a:r>
              <a:rPr lang="en-GB" sz="2400" dirty="0"/>
              <a:t> March 2024. We advise that you </a:t>
            </a:r>
            <a:r>
              <a:rPr lang="en-GB" sz="2400" b="1" dirty="0">
                <a:solidFill>
                  <a:srgbClr val="FF0000"/>
                </a:solidFill>
              </a:rPr>
              <a:t>ACCEPT</a:t>
            </a:r>
            <a:r>
              <a:rPr lang="en-GB" sz="2400" dirty="0"/>
              <a:t> the offer given to you, as you will remain on the waiting list for any other preferred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you decline the offer you may receive a further offer in the second or third rounds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Further guidance on accepting offers can be found </a:t>
            </a:r>
            <a:r>
              <a:rPr lang="en-GB" sz="2400" dirty="0">
                <a:hlinkClick r:id="rId2"/>
              </a:rPr>
              <a:t>here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D9DF4-B17A-4023-AE61-8FFBCD7E8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9" y="1576387"/>
            <a:ext cx="30956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41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Key 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81959"/>
            <a:ext cx="10515600" cy="3416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Apply by 31</a:t>
            </a:r>
            <a:r>
              <a:rPr lang="en-GB" sz="5400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Offer date 1</a:t>
            </a:r>
            <a:r>
              <a:rPr lang="en-GB" sz="5400" baseline="30000" dirty="0"/>
              <a:t>st</a:t>
            </a:r>
            <a:r>
              <a:rPr lang="en-GB" sz="5400" dirty="0"/>
              <a:t> March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rgbClr val="7030A0"/>
                </a:solidFill>
              </a:rPr>
              <a:t>Deadline for acceptance – </a:t>
            </a:r>
          </a:p>
          <a:p>
            <a:r>
              <a:rPr lang="en-GB" sz="5400" dirty="0">
                <a:solidFill>
                  <a:srgbClr val="7030A0"/>
                </a:solidFill>
              </a:rPr>
              <a:t>15</a:t>
            </a:r>
            <a:r>
              <a:rPr lang="en-GB" sz="5400" baseline="30000" dirty="0">
                <a:solidFill>
                  <a:srgbClr val="7030A0"/>
                </a:solidFill>
              </a:rPr>
              <a:t>th</a:t>
            </a:r>
            <a:r>
              <a:rPr lang="en-GB" sz="5400" dirty="0">
                <a:solidFill>
                  <a:srgbClr val="7030A0"/>
                </a:solidFill>
              </a:rPr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59097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38" y="124529"/>
            <a:ext cx="9103197" cy="1769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48EF4-631A-40E1-A8B4-95E8D3DC78B0}"/>
              </a:ext>
            </a:extLst>
          </p:cNvPr>
          <p:cNvSpPr txBox="1"/>
          <p:nvPr/>
        </p:nvSpPr>
        <p:spPr>
          <a:xfrm>
            <a:off x="1484851" y="5749460"/>
            <a:ext cx="1054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Please make an appointment with Ms Griffiths (School SENCO) to complete this process.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02A95-4E3C-45A3-96FA-083D5DB7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00" y="2126252"/>
            <a:ext cx="7407544" cy="3078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56DCB-118F-4904-A589-3A15E84319CC}"/>
              </a:ext>
            </a:extLst>
          </p:cNvPr>
          <p:cNvSpPr txBox="1"/>
          <p:nvPr/>
        </p:nvSpPr>
        <p:spPr>
          <a:xfrm>
            <a:off x="9323612" y="2286000"/>
            <a:ext cx="244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Click </a:t>
            </a: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>
                <a:solidFill>
                  <a:srgbClr val="FF0000"/>
                </a:solidFill>
              </a:rPr>
              <a:t> to read the information in full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2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006" y="522782"/>
            <a:ext cx="8652641" cy="1053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8000" dirty="0"/>
              <a:t>Schools Admissions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6166A5-0E8A-4A44-9FB9-2218FE988F39}"/>
              </a:ext>
            </a:extLst>
          </p:cNvPr>
          <p:cNvCxnSpPr/>
          <p:nvPr/>
        </p:nvCxnSpPr>
        <p:spPr>
          <a:xfrm flipH="1">
            <a:off x="5548692" y="5578679"/>
            <a:ext cx="14141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3322CA-C7C8-48F9-AD3A-9D19A8AC84D3}"/>
              </a:ext>
            </a:extLst>
          </p:cNvPr>
          <p:cNvCxnSpPr/>
          <p:nvPr/>
        </p:nvCxnSpPr>
        <p:spPr>
          <a:xfrm flipH="1">
            <a:off x="5548692" y="6016304"/>
            <a:ext cx="14141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BC0FBC-ECDE-44A2-B1F3-D25410B0BDF6}"/>
              </a:ext>
            </a:extLst>
          </p:cNvPr>
          <p:cNvSpPr txBox="1"/>
          <p:nvPr/>
        </p:nvSpPr>
        <p:spPr>
          <a:xfrm>
            <a:off x="7147420" y="5327009"/>
            <a:ext cx="260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day to apply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87205-3AF3-47FE-A5A4-02AD4B4563C9}"/>
              </a:ext>
            </a:extLst>
          </p:cNvPr>
          <p:cNvSpPr txBox="1"/>
          <p:nvPr/>
        </p:nvSpPr>
        <p:spPr>
          <a:xfrm>
            <a:off x="7147419" y="5831638"/>
            <a:ext cx="425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two weeks from this date to </a:t>
            </a:r>
            <a:r>
              <a:rPr lang="en-GB" b="1" dirty="0"/>
              <a:t>ACCEPT </a:t>
            </a:r>
            <a:r>
              <a:rPr lang="en-GB" dirty="0"/>
              <a:t>your offer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08E2E3-5D70-4C0C-A34E-A300FBB4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777" y="3534491"/>
            <a:ext cx="5143500" cy="523875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177F6CB-55F1-4896-B085-2F56D4BFB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73188"/>
              </p:ext>
            </p:extLst>
          </p:nvPr>
        </p:nvGraphicFramePr>
        <p:xfrm>
          <a:off x="1179892" y="3558181"/>
          <a:ext cx="4368800" cy="292608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60000"/>
                    <a:lumOff val="40000"/>
                  </a:schemeClr>
                </a:solidFill>
                <a:tableStyleId>{5C22544A-7EE6-4342-B048-85BDC9FD1C3A}</a:tableStyleId>
              </a:tblPr>
              <a:tblGrid>
                <a:gridCol w="1734657">
                  <a:extLst>
                    <a:ext uri="{9D8B030D-6E8A-4147-A177-3AD203B41FA5}">
                      <a16:colId xmlns:a16="http://schemas.microsoft.com/office/drawing/2014/main" val="1584675509"/>
                    </a:ext>
                  </a:extLst>
                </a:gridCol>
                <a:gridCol w="2634143">
                  <a:extLst>
                    <a:ext uri="{9D8B030D-6E8A-4147-A177-3AD203B41FA5}">
                      <a16:colId xmlns:a16="http://schemas.microsoft.com/office/drawing/2014/main" val="4237156664"/>
                    </a:ext>
                  </a:extLst>
                </a:gridCol>
              </a:tblGrid>
              <a:tr h="3092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Transferring to Secondary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32425"/>
                  </a:ext>
                </a:extLst>
              </a:tr>
              <a:tr h="309236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Who should apply?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Apply for children born between 1 September 2012 and 31 August 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93032"/>
                  </a:ext>
                </a:extLst>
              </a:tr>
              <a:tr h="309236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Deadline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 October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02449"/>
                  </a:ext>
                </a:extLst>
              </a:tr>
              <a:tr h="309236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Offer 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March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17742"/>
                  </a:ext>
                </a:extLst>
              </a:tr>
              <a:tr h="309236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School Starts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September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92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69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006" y="522782"/>
            <a:ext cx="8652641" cy="1053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8000" dirty="0"/>
              <a:t>Schools Admissions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97536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Went ‘live’ on September 1</a:t>
            </a:r>
            <a:r>
              <a:rPr lang="en-GB" sz="4000" baseline="30000" dirty="0"/>
              <a:t>st </a:t>
            </a:r>
            <a:endParaRPr lang="en-GB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You have until 31</a:t>
            </a:r>
            <a:r>
              <a:rPr lang="en-GB" sz="4000" baseline="30000" dirty="0"/>
              <a:t>st</a:t>
            </a:r>
            <a:r>
              <a:rPr lang="en-GB" sz="4000" dirty="0"/>
              <a:t> October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You can apply for up to 6 schools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Decide order of preference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First offer day: 1</a:t>
            </a:r>
            <a:r>
              <a:rPr lang="en-GB" sz="4000" baseline="30000" dirty="0"/>
              <a:t>st</a:t>
            </a:r>
            <a:r>
              <a:rPr lang="en-GB" sz="4000" dirty="0"/>
              <a:t> March 2024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Please apply online – will need to create/remember login details</a:t>
            </a:r>
          </a:p>
        </p:txBody>
      </p:sp>
    </p:spTree>
    <p:extLst>
      <p:ext uri="{BB962C8B-B14F-4D97-AF65-F5344CB8AC3E}">
        <p14:creationId xmlns:p14="http://schemas.microsoft.com/office/powerpoint/2010/main" val="198461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59F0-965C-462D-B45A-55311D84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75" y="75881"/>
            <a:ext cx="8911687" cy="726518"/>
          </a:xfrm>
        </p:spPr>
        <p:txBody>
          <a:bodyPr/>
          <a:lstStyle/>
          <a:p>
            <a:r>
              <a:rPr lang="en-GB" dirty="0"/>
              <a:t>Myth Busters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E468A-6E6A-41C7-8662-720230D1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703" y="648396"/>
            <a:ext cx="7160694" cy="60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015" y="223590"/>
            <a:ext cx="3112416" cy="76680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How to Start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578" y="1124009"/>
            <a:ext cx="8915400" cy="3777622"/>
          </a:xfrm>
        </p:spPr>
        <p:txBody>
          <a:bodyPr>
            <a:normAutofit/>
          </a:bodyPr>
          <a:lstStyle/>
          <a:p>
            <a:r>
              <a:rPr lang="en-GB" sz="3200" dirty="0"/>
              <a:t>Google Brent Admissions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69" y="2383263"/>
            <a:ext cx="6248400" cy="28384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210863">
            <a:off x="1898310" y="4814605"/>
            <a:ext cx="1290810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97176" y="5267968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4"/>
              </a:rPr>
              <a:t>CLICK HERE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975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9C1DD-0E92-4F35-BD78-B9850602A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19" y="679181"/>
            <a:ext cx="8150915" cy="5174964"/>
          </a:xfrm>
          <a:prstGeom prst="rect">
            <a:avLst/>
          </a:prstGeom>
        </p:spPr>
      </p:pic>
      <p:sp>
        <p:nvSpPr>
          <p:cNvPr id="4" name="Right Arrow 4">
            <a:extLst>
              <a:ext uri="{FF2B5EF4-FFF2-40B4-BE49-F238E27FC236}">
                <a16:creationId xmlns:a16="http://schemas.microsoft.com/office/drawing/2014/main" id="{D2F55755-0B41-43C7-8E5D-7A5A1158194A}"/>
              </a:ext>
            </a:extLst>
          </p:cNvPr>
          <p:cNvSpPr/>
          <p:nvPr/>
        </p:nvSpPr>
        <p:spPr>
          <a:xfrm>
            <a:off x="2063528" y="5136500"/>
            <a:ext cx="1798966" cy="394479"/>
          </a:xfrm>
          <a:prstGeom prst="rightArrow">
            <a:avLst>
              <a:gd name="adj1" fmla="val 665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9606C-0575-4002-AAE3-35E5BF16521E}"/>
              </a:ext>
            </a:extLst>
          </p:cNvPr>
          <p:cNvSpPr txBox="1"/>
          <p:nvPr/>
        </p:nvSpPr>
        <p:spPr>
          <a:xfrm>
            <a:off x="1156464" y="4490168"/>
            <a:ext cx="256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 to go to the admissions page</a:t>
            </a:r>
          </a:p>
        </p:txBody>
      </p:sp>
    </p:spTree>
    <p:extLst>
      <p:ext uri="{BB962C8B-B14F-4D97-AF65-F5344CB8AC3E}">
        <p14:creationId xmlns:p14="http://schemas.microsoft.com/office/powerpoint/2010/main" val="167778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9AEF3-D792-418F-9C07-6143DA8A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25" y="597507"/>
            <a:ext cx="8498359" cy="453083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6200000">
            <a:off x="5218167" y="3248696"/>
            <a:ext cx="3254928" cy="36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C6805-5BA7-4EAB-BB23-AFA396984D91}"/>
              </a:ext>
            </a:extLst>
          </p:cNvPr>
          <p:cNvSpPr txBox="1"/>
          <p:nvPr/>
        </p:nvSpPr>
        <p:spPr>
          <a:xfrm>
            <a:off x="6740553" y="5056464"/>
            <a:ext cx="470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will need your details used when you applied for Primary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7CAE9-2B1E-45C8-9F7A-671017A70BAA}"/>
              </a:ext>
            </a:extLst>
          </p:cNvPr>
          <p:cNvSpPr txBox="1"/>
          <p:nvPr/>
        </p:nvSpPr>
        <p:spPr>
          <a:xfrm>
            <a:off x="750816" y="1478370"/>
            <a:ext cx="290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Register for first time use. </a:t>
            </a:r>
          </a:p>
          <a:p>
            <a:r>
              <a:rPr lang="en-GB" dirty="0"/>
              <a:t>Click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 for the guide</a:t>
            </a:r>
          </a:p>
        </p:txBody>
      </p:sp>
    </p:spTree>
    <p:extLst>
      <p:ext uri="{BB962C8B-B14F-4D97-AF65-F5344CB8AC3E}">
        <p14:creationId xmlns:p14="http://schemas.microsoft.com/office/powerpoint/2010/main" val="284591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685C2-87D3-4E5B-B35A-2BE9DBB7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21" y="609433"/>
            <a:ext cx="6784535" cy="4819215"/>
          </a:xfrm>
          <a:prstGeom prst="rect">
            <a:avLst/>
          </a:prstGeom>
        </p:spPr>
      </p:pic>
      <p:sp>
        <p:nvSpPr>
          <p:cNvPr id="8" name="Right Arrow 8">
            <a:extLst>
              <a:ext uri="{FF2B5EF4-FFF2-40B4-BE49-F238E27FC236}">
                <a16:creationId xmlns:a16="http://schemas.microsoft.com/office/drawing/2014/main" id="{FD05E98C-9B7F-4B18-82F6-6348CA88110A}"/>
              </a:ext>
            </a:extLst>
          </p:cNvPr>
          <p:cNvSpPr/>
          <p:nvPr/>
        </p:nvSpPr>
        <p:spPr>
          <a:xfrm rot="10800000">
            <a:off x="7366005" y="2364548"/>
            <a:ext cx="1585489" cy="36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1344F-ECAD-4B8D-93F8-0D2592A001EC}"/>
              </a:ext>
            </a:extLst>
          </p:cNvPr>
          <p:cNvSpPr txBox="1"/>
          <p:nvPr/>
        </p:nvSpPr>
        <p:spPr>
          <a:xfrm>
            <a:off x="9031411" y="2078825"/>
            <a:ext cx="287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will end .</a:t>
            </a:r>
            <a:r>
              <a:rPr lang="en-GB" dirty="0" err="1"/>
              <a:t>uso</a:t>
            </a:r>
            <a:endParaRPr lang="en-GB" dirty="0"/>
          </a:p>
          <a:p>
            <a:r>
              <a:rPr lang="en-GB" dirty="0"/>
              <a:t>e.g. </a:t>
            </a:r>
            <a:r>
              <a:rPr lang="en-GB" dirty="0" err="1"/>
              <a:t>katkinson.uso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1FF69-0192-40FB-9505-840D75AB64EB}"/>
              </a:ext>
            </a:extLst>
          </p:cNvPr>
          <p:cNvSpPr txBox="1"/>
          <p:nvPr/>
        </p:nvSpPr>
        <p:spPr>
          <a:xfrm>
            <a:off x="1743483" y="5782948"/>
            <a:ext cx="789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is a video to show you how to </a:t>
            </a:r>
            <a:r>
              <a:rPr lang="en-GB" dirty="0">
                <a:hlinkClick r:id="rId3"/>
              </a:rPr>
              <a:t>change your details</a:t>
            </a:r>
            <a:r>
              <a:rPr lang="en-GB" dirty="0"/>
              <a:t>. </a:t>
            </a:r>
          </a:p>
        </p:txBody>
      </p:sp>
      <p:sp>
        <p:nvSpPr>
          <p:cNvPr id="11" name="Right Arrow 8">
            <a:extLst>
              <a:ext uri="{FF2B5EF4-FFF2-40B4-BE49-F238E27FC236}">
                <a16:creationId xmlns:a16="http://schemas.microsoft.com/office/drawing/2014/main" id="{8F6CE8B7-3C61-4F57-991C-809D9F95EF3A}"/>
              </a:ext>
            </a:extLst>
          </p:cNvPr>
          <p:cNvSpPr/>
          <p:nvPr/>
        </p:nvSpPr>
        <p:spPr>
          <a:xfrm rot="16027797">
            <a:off x="5437978" y="5222027"/>
            <a:ext cx="905282" cy="36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2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8DB8-4203-4F4C-8EDD-7D87D159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on 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9761C-4B5C-465B-A7DC-DED79CC1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7372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For a guide on how to apply and use the </a:t>
            </a:r>
            <a:r>
              <a:rPr lang="en-GB" sz="2400" dirty="0" err="1"/>
              <a:t>eadmissions</a:t>
            </a:r>
            <a:r>
              <a:rPr lang="en-GB" sz="2400" dirty="0"/>
              <a:t> website and for further information on secondary schools in Brent,  please click the links for the following documents: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Step-by-step application guide – </a:t>
            </a:r>
            <a:r>
              <a:rPr lang="en-GB" sz="2400" dirty="0" err="1">
                <a:hlinkClick r:id="rId2"/>
              </a:rPr>
              <a:t>eadmissions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		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Brent How to Apply guide – Brent council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Brent Secondary School Information</a:t>
            </a:r>
            <a:endParaRPr lang="en-GB" sz="2400" dirty="0"/>
          </a:p>
          <a:p>
            <a:pPr marL="0" indent="0">
              <a:buNone/>
            </a:pPr>
            <a:r>
              <a:rPr lang="en-GB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02816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484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Wisp</vt:lpstr>
      <vt:lpstr>Year 6  Secondary Applications</vt:lpstr>
      <vt:lpstr>Schools Admissions</vt:lpstr>
      <vt:lpstr>Schools Admissions</vt:lpstr>
      <vt:lpstr>Myth Busters</vt:lpstr>
      <vt:lpstr>How to Start </vt:lpstr>
      <vt:lpstr>PowerPoint Presentation</vt:lpstr>
      <vt:lpstr>PowerPoint Presentation</vt:lpstr>
      <vt:lpstr>PowerPoint Presentation</vt:lpstr>
      <vt:lpstr>Guide on How to Apply</vt:lpstr>
      <vt:lpstr>SECONDARY SCHOOL LOCATIONS</vt:lpstr>
      <vt:lpstr>PowerPoint Presentation</vt:lpstr>
      <vt:lpstr>PowerPoint Presentation</vt:lpstr>
      <vt:lpstr>PowerPoint Presentation</vt:lpstr>
      <vt:lpstr>Key 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 Secondary Applications</dc:title>
  <dc:creator>Katie Atkinson</dc:creator>
  <cp:lastModifiedBy>Katie Atkinson</cp:lastModifiedBy>
  <cp:revision>5</cp:revision>
  <dcterms:created xsi:type="dcterms:W3CDTF">2021-09-06T19:34:58Z</dcterms:created>
  <dcterms:modified xsi:type="dcterms:W3CDTF">2023-09-08T11:31:22Z</dcterms:modified>
</cp:coreProperties>
</file>