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handoutMasterIdLst>
    <p:handoutMasterId r:id="rId15"/>
  </p:handoutMasterIdLst>
  <p:sldIdLst>
    <p:sldId id="262" r:id="rId2"/>
    <p:sldId id="270" r:id="rId3"/>
    <p:sldId id="327" r:id="rId4"/>
    <p:sldId id="297" r:id="rId5"/>
    <p:sldId id="321" r:id="rId6"/>
    <p:sldId id="322" r:id="rId7"/>
    <p:sldId id="299" r:id="rId8"/>
    <p:sldId id="329" r:id="rId9"/>
    <p:sldId id="320" r:id="rId10"/>
    <p:sldId id="328" r:id="rId11"/>
    <p:sldId id="325" r:id="rId12"/>
    <p:sldId id="324" r:id="rId13"/>
    <p:sldId id="280" r:id="rId14"/>
  </p:sldIdLst>
  <p:sldSz cx="12192000" cy="6858000"/>
  <p:notesSz cx="6740525" cy="9867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7938" y="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FE504-5421-4A97-86E0-BD3202FD588D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7938" y="9372600"/>
            <a:ext cx="29210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EC9DCE-E578-4CDC-A7E4-CF2938838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054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4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624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192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491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04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061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93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62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52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99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9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063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90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4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10B7-3930-4C1E-A205-78988E42F71A}" type="datetimeFigureOut">
              <a:rPr lang="en-GB" smtClean="0"/>
              <a:pPr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300317-DC59-4715-AB3F-55648B592E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7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ent.gov.uk/services-for-residents/education-and-schools/apply-for-a-school-place/secondary-school?tab=respondtooffer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ent.gov.uk/services-for-residents/children-and-family-support/the-brent-local-offer/apply-for-a-school-plac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brent.gov.uk/services-for-residents/education-and-schools/apply-for-a-school-place/secondary-scho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ent.gov.uk/services-for-residents/education-and-schools/apply-for-a-school-place/secondary-school?tab=planandprepa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dmissions.org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2WXUD8Fido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FZ8HgN_PM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ent.gov.uk/media/16416940/8590-secondary-school-admissions-2021-v4a-final-15-09-20.pdf" TargetMode="External"/><Relationship Id="rId2" Type="http://schemas.openxmlformats.org/officeDocument/2006/relationships/hyperlink" Target="https://www.brent.gov.uk/media/16417040/8586-apply-on-time-for-school-2021-v2-three-pag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ent.gov.uk/media/16419201/open-events-web-version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mbleyprimary.co.uk/news/year-6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>
                <a:solidFill>
                  <a:srgbClr val="002060"/>
                </a:solidFill>
              </a:rPr>
              <a:t>Year 6 </a:t>
            </a:r>
            <a:br>
              <a:rPr lang="en-GB" sz="8000" dirty="0">
                <a:solidFill>
                  <a:srgbClr val="002060"/>
                </a:solidFill>
              </a:rPr>
            </a:br>
            <a:r>
              <a:rPr lang="en-GB" sz="8000" dirty="0">
                <a:solidFill>
                  <a:srgbClr val="002060"/>
                </a:solidFill>
              </a:rPr>
              <a:t>Secondary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sz="6600" dirty="0"/>
              <a:t>September 2021 - 2022</a:t>
            </a:r>
          </a:p>
        </p:txBody>
      </p:sp>
    </p:spTree>
    <p:extLst>
      <p:ext uri="{BB962C8B-B14F-4D97-AF65-F5344CB8AC3E}">
        <p14:creationId xmlns:p14="http://schemas.microsoft.com/office/powerpoint/2010/main" val="504553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9188" y="200083"/>
            <a:ext cx="107281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Key Information</a:t>
            </a:r>
          </a:p>
          <a:p>
            <a:pPr algn="ctr"/>
            <a:endParaRPr lang="en-GB" sz="3600" b="1" u="sng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Do not just put one school down – or the same one 6 times!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You will only be offered one school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It will be the highest ranked school </a:t>
            </a:r>
            <a:r>
              <a:rPr lang="en-GB" sz="2800" dirty="0">
                <a:solidFill>
                  <a:srgbClr val="002060"/>
                </a:solidFill>
              </a:rPr>
              <a:t>that you are eligible for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Look at the way the schools admits pupils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If there are no other siblings at a school, the next criteria tends to be feeder schools or distance from your house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You will go on the waiting list for any school above your offer that you did not get, </a:t>
            </a:r>
            <a:r>
              <a:rPr lang="en-GB" sz="2800" b="1" dirty="0"/>
              <a:t>for the next academic year only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/>
              <a:t>If applying for a school outside Brent, still use the Brent form.</a:t>
            </a:r>
          </a:p>
        </p:txBody>
      </p:sp>
    </p:spTree>
    <p:extLst>
      <p:ext uri="{BB962C8B-B14F-4D97-AF65-F5344CB8AC3E}">
        <p14:creationId xmlns:p14="http://schemas.microsoft.com/office/powerpoint/2010/main" val="3180731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76447E7C-BAAD-47E2-B2CD-7A69534D23DD}"/>
              </a:ext>
            </a:extLst>
          </p:cNvPr>
          <p:cNvSpPr txBox="1"/>
          <p:nvPr/>
        </p:nvSpPr>
        <p:spPr>
          <a:xfrm>
            <a:off x="3540155" y="285226"/>
            <a:ext cx="6736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What will happen next?</a:t>
            </a:r>
            <a:endParaRPr lang="en-GB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2EE767-5DA1-4AA9-9430-F9318F329537}"/>
              </a:ext>
            </a:extLst>
          </p:cNvPr>
          <p:cNvSpPr txBox="1"/>
          <p:nvPr/>
        </p:nvSpPr>
        <p:spPr>
          <a:xfrm>
            <a:off x="2164360" y="1187269"/>
            <a:ext cx="90684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Offers will be emailed to you on the evening of Tuesday 1</a:t>
            </a:r>
            <a:r>
              <a:rPr lang="en-GB" sz="2400" baseline="30000" dirty="0"/>
              <a:t>st</a:t>
            </a:r>
            <a:r>
              <a:rPr lang="en-GB" sz="2400" dirty="0"/>
              <a:t> March 2022. Usually by 5pm.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You must accept or decline your offer by Tuesday 15</a:t>
            </a:r>
            <a:r>
              <a:rPr lang="en-GB" sz="2400" baseline="30000" dirty="0"/>
              <a:t>th</a:t>
            </a:r>
            <a:r>
              <a:rPr lang="en-GB" sz="2400" dirty="0"/>
              <a:t> March 2022. We advise that you </a:t>
            </a:r>
            <a:r>
              <a:rPr lang="en-GB" sz="2400" b="1" dirty="0">
                <a:solidFill>
                  <a:srgbClr val="FF0000"/>
                </a:solidFill>
              </a:rPr>
              <a:t>ACCEPT</a:t>
            </a:r>
            <a:r>
              <a:rPr lang="en-GB" sz="2400" dirty="0"/>
              <a:t> the offer given to you, as you will remain on the waiting list for any other preferred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If you decline the offer you may receive a further offer in the second or third rounds </a:t>
            </a:r>
          </a:p>
          <a:p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Further guidance on accepting offers can be found </a:t>
            </a:r>
            <a:r>
              <a:rPr lang="en-GB" sz="2400" dirty="0">
                <a:hlinkClick r:id="rId2"/>
              </a:rPr>
              <a:t>here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6027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3413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6600" b="1" dirty="0">
                <a:solidFill>
                  <a:srgbClr val="FF0000"/>
                </a:solidFill>
              </a:rPr>
              <a:t>Key Dates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481959"/>
            <a:ext cx="10515600" cy="341632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chemeClr val="accent1">
                    <a:lumMod val="50000"/>
                  </a:schemeClr>
                </a:solidFill>
              </a:rPr>
              <a:t>Apply by 31</a:t>
            </a:r>
            <a:r>
              <a:rPr lang="en-GB" sz="5400" baseline="30000" dirty="0">
                <a:solidFill>
                  <a:schemeClr val="accent1">
                    <a:lumMod val="50000"/>
                  </a:schemeClr>
                </a:solidFill>
              </a:rPr>
              <a:t>st</a:t>
            </a:r>
            <a:r>
              <a:rPr lang="en-GB" sz="5400" dirty="0">
                <a:solidFill>
                  <a:schemeClr val="accent1">
                    <a:lumMod val="50000"/>
                  </a:schemeClr>
                </a:solidFill>
              </a:rPr>
              <a:t> October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/>
              <a:t>Offer date 1</a:t>
            </a:r>
            <a:r>
              <a:rPr lang="en-GB" sz="5400" baseline="30000" dirty="0"/>
              <a:t>st</a:t>
            </a:r>
            <a:r>
              <a:rPr lang="en-GB" sz="5400" dirty="0"/>
              <a:t> March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>
                <a:solidFill>
                  <a:srgbClr val="7030A0"/>
                </a:solidFill>
              </a:rPr>
              <a:t>Deadline for acceptance – </a:t>
            </a:r>
          </a:p>
          <a:p>
            <a:r>
              <a:rPr lang="en-GB" sz="5400" dirty="0">
                <a:solidFill>
                  <a:srgbClr val="7030A0"/>
                </a:solidFill>
              </a:rPr>
              <a:t>15</a:t>
            </a:r>
            <a:r>
              <a:rPr lang="en-GB" sz="5400" baseline="30000" dirty="0">
                <a:solidFill>
                  <a:srgbClr val="7030A0"/>
                </a:solidFill>
              </a:rPr>
              <a:t>th</a:t>
            </a:r>
            <a:r>
              <a:rPr lang="en-GB" sz="5400" dirty="0">
                <a:solidFill>
                  <a:srgbClr val="7030A0"/>
                </a:solidFill>
              </a:rPr>
              <a:t> March 2022 </a:t>
            </a:r>
          </a:p>
        </p:txBody>
      </p:sp>
    </p:spTree>
    <p:extLst>
      <p:ext uri="{BB962C8B-B14F-4D97-AF65-F5344CB8AC3E}">
        <p14:creationId xmlns:p14="http://schemas.microsoft.com/office/powerpoint/2010/main" val="590970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138" y="124529"/>
            <a:ext cx="9103197" cy="176958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8748EF4-631A-40E1-A8B4-95E8D3DC78B0}"/>
              </a:ext>
            </a:extLst>
          </p:cNvPr>
          <p:cNvSpPr txBox="1"/>
          <p:nvPr/>
        </p:nvSpPr>
        <p:spPr>
          <a:xfrm>
            <a:off x="1484851" y="5749460"/>
            <a:ext cx="10549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Please make an appointment with Ms Griffiths (School SENCO) to complete this process.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002A95-4E3C-45A3-96FA-083D5DB76E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100" y="2126252"/>
            <a:ext cx="7407544" cy="307857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656DCB-118F-4904-A589-3A15E84319CC}"/>
              </a:ext>
            </a:extLst>
          </p:cNvPr>
          <p:cNvSpPr txBox="1"/>
          <p:nvPr/>
        </p:nvSpPr>
        <p:spPr>
          <a:xfrm>
            <a:off x="9323612" y="2286000"/>
            <a:ext cx="2449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Click </a:t>
            </a:r>
            <a:r>
              <a:rPr lang="en-US" sz="2400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sz="2400" dirty="0">
                <a:solidFill>
                  <a:srgbClr val="FF0000"/>
                </a:solidFill>
              </a:rPr>
              <a:t> to read the information in full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62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006" y="522782"/>
            <a:ext cx="8652641" cy="10537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8000" dirty="0"/>
              <a:t>Schools Admissions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6166A5-0E8A-4A44-9FB9-2218FE988F39}"/>
              </a:ext>
            </a:extLst>
          </p:cNvPr>
          <p:cNvCxnSpPr/>
          <p:nvPr/>
        </p:nvCxnSpPr>
        <p:spPr>
          <a:xfrm flipH="1">
            <a:off x="5548692" y="5578679"/>
            <a:ext cx="141417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3322CA-C7C8-48F9-AD3A-9D19A8AC84D3}"/>
              </a:ext>
            </a:extLst>
          </p:cNvPr>
          <p:cNvCxnSpPr/>
          <p:nvPr/>
        </p:nvCxnSpPr>
        <p:spPr>
          <a:xfrm flipH="1">
            <a:off x="5548692" y="6016304"/>
            <a:ext cx="141417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CBC0FBC-ECDE-44A2-B1F3-D25410B0BDF6}"/>
              </a:ext>
            </a:extLst>
          </p:cNvPr>
          <p:cNvSpPr txBox="1"/>
          <p:nvPr/>
        </p:nvSpPr>
        <p:spPr>
          <a:xfrm>
            <a:off x="7147420" y="5327009"/>
            <a:ext cx="2600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day to apply by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B87205-3AF3-47FE-A5A4-02AD4B4563C9}"/>
              </a:ext>
            </a:extLst>
          </p:cNvPr>
          <p:cNvSpPr txBox="1"/>
          <p:nvPr/>
        </p:nvSpPr>
        <p:spPr>
          <a:xfrm>
            <a:off x="7147419" y="5831638"/>
            <a:ext cx="4251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have two weeks from this date to </a:t>
            </a:r>
            <a:r>
              <a:rPr lang="en-GB" b="1" dirty="0"/>
              <a:t>ACCEPT </a:t>
            </a:r>
            <a:r>
              <a:rPr lang="en-GB" dirty="0"/>
              <a:t>your offer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08E2E3-5D70-4C0C-A34E-A300FBB4E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777" y="3534491"/>
            <a:ext cx="5143500" cy="523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ECA6C72-918F-45DD-A15B-93D77F3C6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78" y="2274461"/>
            <a:ext cx="3642329" cy="435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691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006" y="522782"/>
            <a:ext cx="8652641" cy="10537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8000" dirty="0"/>
              <a:t>Schools Admissions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797536"/>
            <a:ext cx="10515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Went ‘live’ on September 1</a:t>
            </a:r>
            <a:r>
              <a:rPr lang="en-GB" sz="4000" baseline="30000" dirty="0"/>
              <a:t>st </a:t>
            </a:r>
            <a:endParaRPr lang="en-GB" sz="40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You have until 31</a:t>
            </a:r>
            <a:r>
              <a:rPr lang="en-GB" sz="4000" baseline="30000" dirty="0"/>
              <a:t>st</a:t>
            </a:r>
            <a:r>
              <a:rPr lang="en-GB" sz="4000" dirty="0"/>
              <a:t> October 2021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You can apply for up to 6 schools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Decide order of preference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First offer day: 1</a:t>
            </a:r>
            <a:r>
              <a:rPr lang="en-GB" sz="4000" baseline="30000" dirty="0"/>
              <a:t>st</a:t>
            </a:r>
            <a:r>
              <a:rPr lang="en-GB" sz="4000" dirty="0"/>
              <a:t> March 2022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000" dirty="0"/>
              <a:t>Please apply online – will need to create/remember login details</a:t>
            </a:r>
          </a:p>
        </p:txBody>
      </p:sp>
    </p:spTree>
    <p:extLst>
      <p:ext uri="{BB962C8B-B14F-4D97-AF65-F5344CB8AC3E}">
        <p14:creationId xmlns:p14="http://schemas.microsoft.com/office/powerpoint/2010/main" val="198461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015" y="223590"/>
            <a:ext cx="3112416" cy="76680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dirty="0"/>
              <a:t>How to Start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1578" y="1124009"/>
            <a:ext cx="8915400" cy="3777622"/>
          </a:xfrm>
        </p:spPr>
        <p:txBody>
          <a:bodyPr>
            <a:normAutofit/>
          </a:bodyPr>
          <a:lstStyle/>
          <a:p>
            <a:r>
              <a:rPr lang="en-GB" sz="3200" dirty="0"/>
              <a:t>Google Brent Admissions </a:t>
            </a: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769" y="2383263"/>
            <a:ext cx="6248400" cy="283845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20210863">
            <a:off x="1898310" y="4814605"/>
            <a:ext cx="1290810" cy="3863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397176" y="5267968"/>
            <a:ext cx="363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linkClick r:id="rId4"/>
              </a:rPr>
              <a:t>CLICK HERE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9754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7F95EBA-E983-4EAA-AC0E-ABE44B891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665" y="677635"/>
            <a:ext cx="8732592" cy="5502729"/>
          </a:xfrm>
          <a:prstGeom prst="rect">
            <a:avLst/>
          </a:prstGeom>
        </p:spPr>
      </p:pic>
      <p:sp>
        <p:nvSpPr>
          <p:cNvPr id="4" name="Right Arrow 4">
            <a:extLst>
              <a:ext uri="{FF2B5EF4-FFF2-40B4-BE49-F238E27FC236}">
                <a16:creationId xmlns:a16="http://schemas.microsoft.com/office/drawing/2014/main" id="{D2F55755-0B41-43C7-8E5D-7A5A1158194A}"/>
              </a:ext>
            </a:extLst>
          </p:cNvPr>
          <p:cNvSpPr/>
          <p:nvPr/>
        </p:nvSpPr>
        <p:spPr>
          <a:xfrm>
            <a:off x="3123915" y="2872184"/>
            <a:ext cx="1798966" cy="394479"/>
          </a:xfrm>
          <a:prstGeom prst="rightArrow">
            <a:avLst>
              <a:gd name="adj1" fmla="val 6655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A9606C-0575-4002-AAE3-35E5BF16521E}"/>
              </a:ext>
            </a:extLst>
          </p:cNvPr>
          <p:cNvSpPr txBox="1"/>
          <p:nvPr/>
        </p:nvSpPr>
        <p:spPr>
          <a:xfrm>
            <a:off x="553969" y="2746257"/>
            <a:ext cx="2569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Click </a:t>
            </a:r>
            <a:r>
              <a:rPr lang="en-GB" dirty="0">
                <a:hlinkClick r:id="rId3"/>
              </a:rPr>
              <a:t>here</a:t>
            </a:r>
            <a:r>
              <a:rPr lang="en-GB" dirty="0"/>
              <a:t> to go to the admissions page</a:t>
            </a:r>
          </a:p>
        </p:txBody>
      </p:sp>
    </p:spTree>
    <p:extLst>
      <p:ext uri="{BB962C8B-B14F-4D97-AF65-F5344CB8AC3E}">
        <p14:creationId xmlns:p14="http://schemas.microsoft.com/office/powerpoint/2010/main" val="167778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C9AEF3-D792-418F-9C07-6143DA8A53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2825" y="597507"/>
            <a:ext cx="8498359" cy="453083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 rot="16200000">
            <a:off x="5218167" y="3248696"/>
            <a:ext cx="3254928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DC6805-5BA7-4EAB-BB23-AFA396984D91}"/>
              </a:ext>
            </a:extLst>
          </p:cNvPr>
          <p:cNvSpPr txBox="1"/>
          <p:nvPr/>
        </p:nvSpPr>
        <p:spPr>
          <a:xfrm>
            <a:off x="6740553" y="5056464"/>
            <a:ext cx="470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will need your details used when you applied for Primary school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B7CAE9-2B1E-45C8-9F7A-671017A70BAA}"/>
              </a:ext>
            </a:extLst>
          </p:cNvPr>
          <p:cNvSpPr txBox="1"/>
          <p:nvPr/>
        </p:nvSpPr>
        <p:spPr>
          <a:xfrm>
            <a:off x="750816" y="1478370"/>
            <a:ext cx="290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Register for first time use. </a:t>
            </a:r>
          </a:p>
          <a:p>
            <a:r>
              <a:rPr lang="en-GB" dirty="0"/>
              <a:t>Click </a:t>
            </a:r>
            <a:r>
              <a:rPr lang="en-GB" dirty="0">
                <a:hlinkClick r:id="rId3"/>
              </a:rPr>
              <a:t>here</a:t>
            </a:r>
            <a:r>
              <a:rPr lang="en-GB" dirty="0"/>
              <a:t> for the guide</a:t>
            </a:r>
          </a:p>
        </p:txBody>
      </p:sp>
    </p:spTree>
    <p:extLst>
      <p:ext uri="{BB962C8B-B14F-4D97-AF65-F5344CB8AC3E}">
        <p14:creationId xmlns:p14="http://schemas.microsoft.com/office/powerpoint/2010/main" val="284591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7685C2-87D3-4E5B-B35A-2BE9DBB71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321" y="609433"/>
            <a:ext cx="6784535" cy="4819215"/>
          </a:xfrm>
          <a:prstGeom prst="rect">
            <a:avLst/>
          </a:prstGeom>
        </p:spPr>
      </p:pic>
      <p:sp>
        <p:nvSpPr>
          <p:cNvPr id="8" name="Right Arrow 8">
            <a:extLst>
              <a:ext uri="{FF2B5EF4-FFF2-40B4-BE49-F238E27FC236}">
                <a16:creationId xmlns:a16="http://schemas.microsoft.com/office/drawing/2014/main" id="{FD05E98C-9B7F-4B18-82F6-6348CA88110A}"/>
              </a:ext>
            </a:extLst>
          </p:cNvPr>
          <p:cNvSpPr/>
          <p:nvPr/>
        </p:nvSpPr>
        <p:spPr>
          <a:xfrm rot="10800000">
            <a:off x="7366005" y="2364548"/>
            <a:ext cx="1585489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8F1344F-ECAD-4B8D-93F8-0D2592A001EC}"/>
              </a:ext>
            </a:extLst>
          </p:cNvPr>
          <p:cNvSpPr txBox="1"/>
          <p:nvPr/>
        </p:nvSpPr>
        <p:spPr>
          <a:xfrm>
            <a:off x="9031411" y="2078825"/>
            <a:ext cx="2875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will end .</a:t>
            </a:r>
            <a:r>
              <a:rPr lang="en-GB" dirty="0" err="1"/>
              <a:t>uso</a:t>
            </a:r>
            <a:endParaRPr lang="en-GB" dirty="0"/>
          </a:p>
          <a:p>
            <a:r>
              <a:rPr lang="en-GB" dirty="0"/>
              <a:t>e.g. </a:t>
            </a:r>
            <a:r>
              <a:rPr lang="en-GB" dirty="0" err="1"/>
              <a:t>katkinson.uso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E1FF69-0192-40FB-9505-840D75AB64EB}"/>
              </a:ext>
            </a:extLst>
          </p:cNvPr>
          <p:cNvSpPr txBox="1"/>
          <p:nvPr/>
        </p:nvSpPr>
        <p:spPr>
          <a:xfrm>
            <a:off x="1743483" y="5782948"/>
            <a:ext cx="7891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video to show you how to </a:t>
            </a:r>
            <a:r>
              <a:rPr lang="en-GB" dirty="0">
                <a:hlinkClick r:id="rId3"/>
              </a:rPr>
              <a:t>change your details</a:t>
            </a:r>
            <a:r>
              <a:rPr lang="en-GB" dirty="0"/>
              <a:t>. </a:t>
            </a:r>
          </a:p>
        </p:txBody>
      </p:sp>
      <p:sp>
        <p:nvSpPr>
          <p:cNvPr id="11" name="Right Arrow 8">
            <a:extLst>
              <a:ext uri="{FF2B5EF4-FFF2-40B4-BE49-F238E27FC236}">
                <a16:creationId xmlns:a16="http://schemas.microsoft.com/office/drawing/2014/main" id="{8F6CE8B7-3C61-4F57-991C-809D9F95EF3A}"/>
              </a:ext>
            </a:extLst>
          </p:cNvPr>
          <p:cNvSpPr/>
          <p:nvPr/>
        </p:nvSpPr>
        <p:spPr>
          <a:xfrm rot="16027797">
            <a:off x="5437978" y="5222027"/>
            <a:ext cx="905282" cy="36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2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F8DB8-4203-4F4C-8EDD-7D87D159E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Guide on How to Apply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9761C-4B5C-465B-A7DC-DED79CC15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7372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For a guide on how to apply and use the </a:t>
            </a:r>
            <a:r>
              <a:rPr lang="en-GB" sz="2400" dirty="0" err="1"/>
              <a:t>eadmissions</a:t>
            </a:r>
            <a:r>
              <a:rPr lang="en-GB" sz="2400" dirty="0"/>
              <a:t> website and for further information on secondary schools in Brent,  please click the links for the following documents: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2"/>
              </a:rPr>
              <a:t>Step-by-step application guide – </a:t>
            </a:r>
            <a:r>
              <a:rPr lang="en-GB" sz="2400" dirty="0" err="1">
                <a:hlinkClick r:id="rId2"/>
              </a:rPr>
              <a:t>eadmissions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	</a:t>
            </a:r>
          </a:p>
          <a:p>
            <a:pPr marL="0" indent="0">
              <a:buNone/>
            </a:pPr>
            <a:r>
              <a:rPr lang="en-GB" sz="2400" dirty="0">
                <a:hlinkClick r:id="rId3"/>
              </a:rPr>
              <a:t>Brent How to Apply guide – Brent council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hlinkClick r:id="rId4"/>
              </a:rPr>
              <a:t>Brent Secondary School Information</a:t>
            </a:r>
            <a:endParaRPr lang="en-GB" sz="2400" dirty="0"/>
          </a:p>
          <a:p>
            <a:pPr marL="0" indent="0">
              <a:buNone/>
            </a:pPr>
            <a:r>
              <a:rPr lang="en-GB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20281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692209D-B607-46C3-8560-07AF72291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874638-CF15-4908-BC4B-4908744D0B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extBox 2"/>
          <p:cNvSpPr txBox="1"/>
          <p:nvPr/>
        </p:nvSpPr>
        <p:spPr>
          <a:xfrm>
            <a:off x="540279" y="967417"/>
            <a:ext cx="3778870" cy="3943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457200">
              <a:spcBef>
                <a:spcPct val="0"/>
              </a:spcBef>
              <a:spcAft>
                <a:spcPts val="600"/>
              </a:spcAft>
            </a:pPr>
            <a:r>
              <a:rPr lang="en-US" sz="4000" dirty="0">
                <a:solidFill>
                  <a:srgbClr val="FEFFFF"/>
                </a:solidFill>
                <a:latin typeface="+mj-lt"/>
                <a:ea typeface="+mj-ea"/>
                <a:cs typeface="+mj-cs"/>
              </a:rPr>
              <a:t>Secondary School Open Evenings</a:t>
            </a:r>
          </a:p>
        </p:txBody>
      </p:sp>
      <p:sp>
        <p:nvSpPr>
          <p:cNvPr id="21" name="Freeform 5">
            <a:extLst>
              <a:ext uri="{FF2B5EF4-FFF2-40B4-BE49-F238E27FC236}">
                <a16:creationId xmlns:a16="http://schemas.microsoft.com/office/drawing/2014/main" id="{5F1B8348-CD6E-4561-A704-C232D9A26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3E65B1-7ECD-4EB7-AE6F-3814C7B655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896" y="232629"/>
            <a:ext cx="6392569" cy="56574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9469B06-8875-4D3C-B39E-6FB9C4521F14}"/>
              </a:ext>
            </a:extLst>
          </p:cNvPr>
          <p:cNvSpPr txBox="1"/>
          <p:nvPr/>
        </p:nvSpPr>
        <p:spPr>
          <a:xfrm>
            <a:off x="5731329" y="6057900"/>
            <a:ext cx="602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full list can be found on the </a:t>
            </a:r>
            <a:r>
              <a:rPr lang="en-US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Year 6 News </a:t>
            </a:r>
            <a:r>
              <a:rPr lang="en-US" dirty="0">
                <a:solidFill>
                  <a:srgbClr val="FF0000"/>
                </a:solidFill>
              </a:rPr>
              <a:t>page on the school website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50963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450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Wisp</vt:lpstr>
      <vt:lpstr>Year 6  Secondary Applications</vt:lpstr>
      <vt:lpstr>Schools Admissions</vt:lpstr>
      <vt:lpstr>Schools Admissions</vt:lpstr>
      <vt:lpstr>How to Start </vt:lpstr>
      <vt:lpstr>PowerPoint Presentation</vt:lpstr>
      <vt:lpstr>PowerPoint Presentation</vt:lpstr>
      <vt:lpstr>PowerPoint Presentation</vt:lpstr>
      <vt:lpstr>Guide on How to Apply</vt:lpstr>
      <vt:lpstr>PowerPoint Presentation</vt:lpstr>
      <vt:lpstr>PowerPoint Presentation</vt:lpstr>
      <vt:lpstr>PowerPoint Presentation</vt:lpstr>
      <vt:lpstr>Key Dates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 Secondary Applications</dc:title>
  <dc:creator>Katie Atkinson</dc:creator>
  <cp:lastModifiedBy>Katie Atkinson</cp:lastModifiedBy>
  <cp:revision>4</cp:revision>
  <dcterms:created xsi:type="dcterms:W3CDTF">2021-09-06T19:34:58Z</dcterms:created>
  <dcterms:modified xsi:type="dcterms:W3CDTF">2021-09-06T19:57:09Z</dcterms:modified>
</cp:coreProperties>
</file>